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diagrams/quickStyle1.xml" ContentType="application/vnd.openxmlformats-officedocument.drawingml.diagramStyl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customXml/itemProps5.xml" ContentType="application/vnd.openxmlformats-officedocument.customXmlPropertie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customXml/itemProps4.xml" ContentType="application/vnd.openxmlformats-officedocument.customXmlPropertie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6"/>
    <p:sldMasterId id="2147483718" r:id="rId7"/>
  </p:sldMasterIdLst>
  <p:notesMasterIdLst>
    <p:notesMasterId r:id="rId64"/>
  </p:notesMasterIdLst>
  <p:handoutMasterIdLst>
    <p:handoutMasterId r:id="rId65"/>
  </p:handoutMasterIdLst>
  <p:sldIdLst>
    <p:sldId id="256" r:id="rId8"/>
    <p:sldId id="303" r:id="rId9"/>
    <p:sldId id="344" r:id="rId10"/>
    <p:sldId id="304" r:id="rId11"/>
    <p:sldId id="306" r:id="rId12"/>
    <p:sldId id="345" r:id="rId13"/>
    <p:sldId id="343" r:id="rId14"/>
    <p:sldId id="321" r:id="rId15"/>
    <p:sldId id="358"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47" r:id="rId29"/>
    <p:sldId id="335" r:id="rId30"/>
    <p:sldId id="336" r:id="rId31"/>
    <p:sldId id="341" r:id="rId32"/>
    <p:sldId id="337" r:id="rId33"/>
    <p:sldId id="338" r:id="rId34"/>
    <p:sldId id="339" r:id="rId35"/>
    <p:sldId id="340"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46" r:id="rId51"/>
    <p:sldId id="342" r:id="rId52"/>
    <p:sldId id="271" r:id="rId53"/>
    <p:sldId id="348" r:id="rId54"/>
    <p:sldId id="349" r:id="rId55"/>
    <p:sldId id="350" r:id="rId56"/>
    <p:sldId id="351" r:id="rId57"/>
    <p:sldId id="352" r:id="rId58"/>
    <p:sldId id="353" r:id="rId59"/>
    <p:sldId id="354" r:id="rId60"/>
    <p:sldId id="355" r:id="rId61"/>
    <p:sldId id="356" r:id="rId62"/>
    <p:sldId id="357" r:id="rId6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9FA3A3EC-670D-4876-B5FB-08A09A673463}">
          <p14:sldIdLst>
            <p14:sldId id="256"/>
            <p14:sldId id="303"/>
            <p14:sldId id="344"/>
          </p14:sldIdLst>
        </p14:section>
        <p14:section name="Overview" id="{7ACE8790-FD92-4826-9C86-E99BEF968046}">
          <p14:sldIdLst>
            <p14:sldId id="304"/>
            <p14:sldId id="306"/>
            <p14:sldId id="345"/>
            <p14:sldId id="343"/>
          </p14:sldIdLst>
        </p14:section>
        <p14:section name="Project Server" id="{18EAFFF3-D6DA-4781-BA05-458097286FE4}">
          <p14:sldIdLst>
            <p14:sldId id="321"/>
            <p14:sldId id="358"/>
            <p14:sldId id="323"/>
            <p14:sldId id="324"/>
            <p14:sldId id="325"/>
            <p14:sldId id="326"/>
            <p14:sldId id="327"/>
            <p14:sldId id="328"/>
            <p14:sldId id="329"/>
            <p14:sldId id="330"/>
            <p14:sldId id="331"/>
            <p14:sldId id="332"/>
            <p14:sldId id="333"/>
            <p14:sldId id="334"/>
            <p14:sldId id="347"/>
            <p14:sldId id="335"/>
            <p14:sldId id="336"/>
            <p14:sldId id="341"/>
            <p14:sldId id="337"/>
            <p14:sldId id="338"/>
            <p14:sldId id="339"/>
            <p14:sldId id="340"/>
          </p14:sldIdLst>
        </p14:section>
        <p14:section name="Project Professional" id="{8B449D1C-6E67-4EE3-A7A8-3E04BED378AE}">
          <p14:sldIdLst>
            <p14:sldId id="307"/>
            <p14:sldId id="308"/>
            <p14:sldId id="309"/>
            <p14:sldId id="310"/>
            <p14:sldId id="311"/>
            <p14:sldId id="312"/>
            <p14:sldId id="313"/>
            <p14:sldId id="314"/>
            <p14:sldId id="315"/>
            <p14:sldId id="316"/>
            <p14:sldId id="317"/>
            <p14:sldId id="318"/>
            <p14:sldId id="319"/>
            <p14:sldId id="320"/>
          </p14:sldIdLst>
        </p14:section>
        <p14:section name="Conclusion" id="{4F6788DB-C2BD-4F9B-934E-7FD7D3979839}">
          <p14:sldIdLst>
            <p14:sldId id="346"/>
            <p14:sldId id="342"/>
            <p14:sldId id="271"/>
          </p14:sldIdLst>
        </p14:section>
        <p14:section name="Appendix: SharePoint Overview" id="{78D342AF-B09E-47E4-B324-5DB1E56F64CA}">
          <p14:sldIdLst>
            <p14:sldId id="348"/>
            <p14:sldId id="349"/>
            <p14:sldId id="350"/>
            <p14:sldId id="351"/>
            <p14:sldId id="352"/>
            <p14:sldId id="353"/>
            <p14:sldId id="354"/>
            <p14:sldId id="355"/>
            <p14:sldId id="356"/>
            <p14:sldId id="3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6AE1E"/>
    <a:srgbClr val="F3AF35"/>
    <a:srgbClr val="BDE3FF"/>
    <a:srgbClr val="000000"/>
    <a:srgbClr val="FFFFFF"/>
    <a:srgbClr val="333333"/>
    <a:srgbClr val="292929"/>
    <a:srgbClr val="F8F57B"/>
    <a:srgbClr val="FF0066"/>
    <a:srgbClr val="9C42E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96105" autoAdjust="0"/>
  </p:normalViewPr>
  <p:slideViewPr>
    <p:cSldViewPr>
      <p:cViewPr varScale="1">
        <p:scale>
          <a:sx n="70" d="100"/>
          <a:sy n="70" d="100"/>
        </p:scale>
        <p:origin x="-600" y="-90"/>
      </p:cViewPr>
      <p:guideLst>
        <p:guide orient="horz" pos="144"/>
        <p:guide orient="horz" pos="912"/>
        <p:guide orient="horz" pos="1484"/>
        <p:guide orient="horz" pos="1200"/>
        <p:guide orient="horz" pos="2736"/>
        <p:guide orient="horz" pos="4176"/>
        <p:guide pos="2880"/>
        <p:guide pos="240"/>
        <p:guide pos="460"/>
        <p:guide pos="5520"/>
        <p:guide pos="863"/>
        <p:guide pos="5299"/>
      </p:guideLst>
    </p:cSldViewPr>
  </p:slideViewPr>
  <p:notesTextViewPr>
    <p:cViewPr>
      <p:scale>
        <a:sx n="100" d="100"/>
        <a:sy n="100" d="100"/>
      </p:scale>
      <p:origin x="0" y="0"/>
    </p:cViewPr>
  </p:notesTextViewPr>
  <p:sorterViewPr>
    <p:cViewPr>
      <p:scale>
        <a:sx n="60" d="100"/>
        <a:sy n="60" d="100"/>
      </p:scale>
      <p:origin x="0" y="576"/>
    </p:cViewPr>
  </p:sorterViewPr>
  <p:notesViewPr>
    <p:cSldViewPr showGuides="1">
      <p:cViewPr>
        <p:scale>
          <a:sx n="80" d="100"/>
          <a:sy n="80" d="100"/>
        </p:scale>
        <p:origin x="-3174"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05C170-78A3-4C0D-BAFE-04D7E99D6D12}" type="doc">
      <dgm:prSet loTypeId="urn:microsoft.com/office/officeart/2005/8/layout/radial6" loCatId="cycle" qsTypeId="urn:microsoft.com/office/officeart/2005/8/quickstyle/3d1" qsCatId="3D" csTypeId="urn:microsoft.com/office/officeart/2005/8/colors/accent1_2" csCatId="accent1" phldr="1"/>
      <dgm:spPr/>
      <dgm:t>
        <a:bodyPr/>
        <a:lstStyle/>
        <a:p>
          <a:endParaRPr lang="en-US"/>
        </a:p>
      </dgm:t>
    </dgm:pt>
    <dgm:pt modelId="{CB22C7DF-C6DC-48FF-9CF0-0CA4452D62F9}">
      <dgm:prSet phldrT="[Text]"/>
      <dgm:spPr/>
      <dgm:t>
        <a:bodyPr/>
        <a:lstStyle/>
        <a:p>
          <a:r>
            <a:rPr lang="en-US" dirty="0" smtClean="0"/>
            <a:t>Project MPP file</a:t>
          </a:r>
          <a:endParaRPr lang="en-US" dirty="0"/>
        </a:p>
      </dgm:t>
    </dgm:pt>
    <dgm:pt modelId="{6373C368-076D-46DA-B78A-996D65797966}" type="parTrans" cxnId="{A2DFF590-35EA-454B-879A-C3088EAF0211}">
      <dgm:prSet/>
      <dgm:spPr/>
      <dgm:t>
        <a:bodyPr/>
        <a:lstStyle/>
        <a:p>
          <a:endParaRPr lang="en-US"/>
        </a:p>
      </dgm:t>
    </dgm:pt>
    <dgm:pt modelId="{E0298D52-4C5F-4D28-B2BC-3CE0A2556825}" type="sibTrans" cxnId="{A2DFF590-35EA-454B-879A-C3088EAF0211}">
      <dgm:prSet/>
      <dgm:spPr/>
      <dgm:t>
        <a:bodyPr/>
        <a:lstStyle/>
        <a:p>
          <a:endParaRPr lang="en-US"/>
        </a:p>
      </dgm:t>
    </dgm:pt>
    <dgm:pt modelId="{75451B23-A163-4830-BAE0-1971D355A73B}">
      <dgm:prSet phldrT="[Text]"/>
      <dgm:spPr/>
      <dgm:t>
        <a:bodyPr/>
        <a:lstStyle/>
        <a:p>
          <a:r>
            <a:rPr lang="en-US" dirty="0" smtClean="0"/>
            <a:t> Project 2010</a:t>
          </a:r>
          <a:endParaRPr lang="en-US" dirty="0"/>
        </a:p>
      </dgm:t>
    </dgm:pt>
    <dgm:pt modelId="{BB87AEC0-CCFF-4CBB-9D2F-B86E2580BD7C}" type="parTrans" cxnId="{D2E16919-D8E6-42AD-9CBA-F34F7C753C34}">
      <dgm:prSet/>
      <dgm:spPr/>
      <dgm:t>
        <a:bodyPr/>
        <a:lstStyle/>
        <a:p>
          <a:endParaRPr lang="en-US"/>
        </a:p>
      </dgm:t>
    </dgm:pt>
    <dgm:pt modelId="{8F79BFCD-3507-4565-B173-29D843EF9CF8}" type="sibTrans" cxnId="{D2E16919-D8E6-42AD-9CBA-F34F7C753C34}">
      <dgm:prSet/>
      <dgm:spPr/>
      <dgm:t>
        <a:bodyPr/>
        <a:lstStyle/>
        <a:p>
          <a:endParaRPr lang="en-US"/>
        </a:p>
      </dgm:t>
    </dgm:pt>
    <dgm:pt modelId="{8F357E0C-08FA-4827-B828-3326A16B04A4}">
      <dgm:prSet phldrT="[Text]"/>
      <dgm:spPr/>
      <dgm:t>
        <a:bodyPr/>
        <a:lstStyle/>
        <a:p>
          <a:r>
            <a:rPr lang="en-US" dirty="0" smtClean="0"/>
            <a:t> Project 2007</a:t>
          </a:r>
          <a:endParaRPr lang="en-US" dirty="0"/>
        </a:p>
      </dgm:t>
    </dgm:pt>
    <dgm:pt modelId="{496D19D3-823B-4C68-80B3-F9755695468E}" type="parTrans" cxnId="{F5112702-D365-408D-949F-003F0AB4A86C}">
      <dgm:prSet/>
      <dgm:spPr/>
      <dgm:t>
        <a:bodyPr/>
        <a:lstStyle/>
        <a:p>
          <a:endParaRPr lang="en-US"/>
        </a:p>
      </dgm:t>
    </dgm:pt>
    <dgm:pt modelId="{218148FD-96D1-433F-B297-B400BCA5A105}" type="sibTrans" cxnId="{F5112702-D365-408D-949F-003F0AB4A86C}">
      <dgm:prSet/>
      <dgm:spPr/>
      <dgm:t>
        <a:bodyPr/>
        <a:lstStyle/>
        <a:p>
          <a:endParaRPr lang="en-US"/>
        </a:p>
      </dgm:t>
    </dgm:pt>
    <dgm:pt modelId="{CF4FB13B-319F-45BB-921E-392C7CD2250F}">
      <dgm:prSet phldrT="[Text]"/>
      <dgm:spPr/>
      <dgm:t>
        <a:bodyPr/>
        <a:lstStyle/>
        <a:p>
          <a:r>
            <a:rPr lang="en-US" dirty="0" smtClean="0"/>
            <a:t> Project 2003</a:t>
          </a:r>
          <a:endParaRPr lang="en-US" dirty="0"/>
        </a:p>
      </dgm:t>
    </dgm:pt>
    <dgm:pt modelId="{B9E1AA18-16EF-45E3-959B-BFD42A8DF5D5}" type="parTrans" cxnId="{5AFDEA57-4074-48DD-A8AB-78ACB8E9097B}">
      <dgm:prSet/>
      <dgm:spPr/>
      <dgm:t>
        <a:bodyPr/>
        <a:lstStyle/>
        <a:p>
          <a:endParaRPr lang="en-US"/>
        </a:p>
      </dgm:t>
    </dgm:pt>
    <dgm:pt modelId="{D415BA18-4F96-4834-AFDD-8D7CA330031A}" type="sibTrans" cxnId="{5AFDEA57-4074-48DD-A8AB-78ACB8E9097B}">
      <dgm:prSet/>
      <dgm:spPr/>
      <dgm:t>
        <a:bodyPr/>
        <a:lstStyle/>
        <a:p>
          <a:endParaRPr lang="en-US"/>
        </a:p>
      </dgm:t>
    </dgm:pt>
    <dgm:pt modelId="{4E285A5E-EBEE-418C-9FDF-69F098D8FD5F}" type="pres">
      <dgm:prSet presAssocID="{CC05C170-78A3-4C0D-BAFE-04D7E99D6D12}" presName="Name0" presStyleCnt="0">
        <dgm:presLayoutVars>
          <dgm:chMax val="1"/>
          <dgm:dir/>
          <dgm:animLvl val="ctr"/>
          <dgm:resizeHandles val="exact"/>
        </dgm:presLayoutVars>
      </dgm:prSet>
      <dgm:spPr/>
      <dgm:t>
        <a:bodyPr/>
        <a:lstStyle/>
        <a:p>
          <a:endParaRPr lang="en-US"/>
        </a:p>
      </dgm:t>
    </dgm:pt>
    <dgm:pt modelId="{EB9F8876-5E66-4769-805A-33742072C5E1}" type="pres">
      <dgm:prSet presAssocID="{CB22C7DF-C6DC-48FF-9CF0-0CA4452D62F9}" presName="centerShape" presStyleLbl="node0" presStyleIdx="0" presStyleCnt="1"/>
      <dgm:spPr/>
      <dgm:t>
        <a:bodyPr/>
        <a:lstStyle/>
        <a:p>
          <a:endParaRPr lang="en-US"/>
        </a:p>
      </dgm:t>
    </dgm:pt>
    <dgm:pt modelId="{EC1B2B50-4B4D-4DF5-BC07-8A8E9C9A382D}" type="pres">
      <dgm:prSet presAssocID="{75451B23-A163-4830-BAE0-1971D355A73B}" presName="node" presStyleLbl="node1" presStyleIdx="0" presStyleCnt="3" custRadScaleRad="104687" custRadScaleInc="0">
        <dgm:presLayoutVars>
          <dgm:bulletEnabled val="1"/>
        </dgm:presLayoutVars>
      </dgm:prSet>
      <dgm:spPr/>
      <dgm:t>
        <a:bodyPr/>
        <a:lstStyle/>
        <a:p>
          <a:endParaRPr lang="en-US"/>
        </a:p>
      </dgm:t>
    </dgm:pt>
    <dgm:pt modelId="{E14CE34D-DC76-4AD6-BEB0-4362A181C1C1}" type="pres">
      <dgm:prSet presAssocID="{75451B23-A163-4830-BAE0-1971D355A73B}" presName="dummy" presStyleCnt="0"/>
      <dgm:spPr/>
    </dgm:pt>
    <dgm:pt modelId="{8E84D165-567F-44D4-9ED8-F4278AC8A132}" type="pres">
      <dgm:prSet presAssocID="{8F79BFCD-3507-4565-B173-29D843EF9CF8}" presName="sibTrans" presStyleLbl="sibTrans2D1" presStyleIdx="0" presStyleCnt="3"/>
      <dgm:spPr/>
      <dgm:t>
        <a:bodyPr/>
        <a:lstStyle/>
        <a:p>
          <a:endParaRPr lang="en-US"/>
        </a:p>
      </dgm:t>
    </dgm:pt>
    <dgm:pt modelId="{EA6B34FD-2051-47D6-8DEC-C3FACD00812D}" type="pres">
      <dgm:prSet presAssocID="{8F357E0C-08FA-4827-B828-3326A16B04A4}" presName="node" presStyleLbl="node1" presStyleIdx="1" presStyleCnt="3">
        <dgm:presLayoutVars>
          <dgm:bulletEnabled val="1"/>
        </dgm:presLayoutVars>
      </dgm:prSet>
      <dgm:spPr/>
      <dgm:t>
        <a:bodyPr/>
        <a:lstStyle/>
        <a:p>
          <a:endParaRPr lang="en-US"/>
        </a:p>
      </dgm:t>
    </dgm:pt>
    <dgm:pt modelId="{51F70DBE-DB2B-4AE9-B5E2-C0E3DBC6C905}" type="pres">
      <dgm:prSet presAssocID="{8F357E0C-08FA-4827-B828-3326A16B04A4}" presName="dummy" presStyleCnt="0"/>
      <dgm:spPr/>
    </dgm:pt>
    <dgm:pt modelId="{70D31934-92BE-4F48-85ED-E48ADE20C313}" type="pres">
      <dgm:prSet presAssocID="{218148FD-96D1-433F-B297-B400BCA5A105}" presName="sibTrans" presStyleLbl="sibTrans2D1" presStyleIdx="1" presStyleCnt="3"/>
      <dgm:spPr/>
      <dgm:t>
        <a:bodyPr/>
        <a:lstStyle/>
        <a:p>
          <a:endParaRPr lang="en-US"/>
        </a:p>
      </dgm:t>
    </dgm:pt>
    <dgm:pt modelId="{3D5FACE7-FB04-460D-BB05-6FCC42B0C6CD}" type="pres">
      <dgm:prSet presAssocID="{CF4FB13B-319F-45BB-921E-392C7CD2250F}" presName="node" presStyleLbl="node1" presStyleIdx="2" presStyleCnt="3">
        <dgm:presLayoutVars>
          <dgm:bulletEnabled val="1"/>
        </dgm:presLayoutVars>
      </dgm:prSet>
      <dgm:spPr/>
      <dgm:t>
        <a:bodyPr/>
        <a:lstStyle/>
        <a:p>
          <a:endParaRPr lang="en-US"/>
        </a:p>
      </dgm:t>
    </dgm:pt>
    <dgm:pt modelId="{0F7CEE29-2B9B-4C6D-9786-B53A9C272A75}" type="pres">
      <dgm:prSet presAssocID="{CF4FB13B-319F-45BB-921E-392C7CD2250F}" presName="dummy" presStyleCnt="0"/>
      <dgm:spPr/>
    </dgm:pt>
    <dgm:pt modelId="{51B3040A-DB11-4FF5-B995-0D4841F4C68B}" type="pres">
      <dgm:prSet presAssocID="{D415BA18-4F96-4834-AFDD-8D7CA330031A}" presName="sibTrans" presStyleLbl="sibTrans2D1" presStyleIdx="2" presStyleCnt="3"/>
      <dgm:spPr/>
      <dgm:t>
        <a:bodyPr/>
        <a:lstStyle/>
        <a:p>
          <a:endParaRPr lang="en-US"/>
        </a:p>
      </dgm:t>
    </dgm:pt>
  </dgm:ptLst>
  <dgm:cxnLst>
    <dgm:cxn modelId="{D2E16919-D8E6-42AD-9CBA-F34F7C753C34}" srcId="{CB22C7DF-C6DC-48FF-9CF0-0CA4452D62F9}" destId="{75451B23-A163-4830-BAE0-1971D355A73B}" srcOrd="0" destOrd="0" parTransId="{BB87AEC0-CCFF-4CBB-9D2F-B86E2580BD7C}" sibTransId="{8F79BFCD-3507-4565-B173-29D843EF9CF8}"/>
    <dgm:cxn modelId="{16D22609-9C07-46AA-A7EB-8BA043DD81D2}" type="presOf" srcId="{CB22C7DF-C6DC-48FF-9CF0-0CA4452D62F9}" destId="{EB9F8876-5E66-4769-805A-33742072C5E1}" srcOrd="0" destOrd="0" presId="urn:microsoft.com/office/officeart/2005/8/layout/radial6"/>
    <dgm:cxn modelId="{915834CE-3284-4488-A8E0-819BDD38B2F2}" type="presOf" srcId="{75451B23-A163-4830-BAE0-1971D355A73B}" destId="{EC1B2B50-4B4D-4DF5-BC07-8A8E9C9A382D}" srcOrd="0" destOrd="0" presId="urn:microsoft.com/office/officeart/2005/8/layout/radial6"/>
    <dgm:cxn modelId="{523F55AA-9B2C-4292-8051-81EF841F5730}" type="presOf" srcId="{218148FD-96D1-433F-B297-B400BCA5A105}" destId="{70D31934-92BE-4F48-85ED-E48ADE20C313}" srcOrd="0" destOrd="0" presId="urn:microsoft.com/office/officeart/2005/8/layout/radial6"/>
    <dgm:cxn modelId="{F5112702-D365-408D-949F-003F0AB4A86C}" srcId="{CB22C7DF-C6DC-48FF-9CF0-0CA4452D62F9}" destId="{8F357E0C-08FA-4827-B828-3326A16B04A4}" srcOrd="1" destOrd="0" parTransId="{496D19D3-823B-4C68-80B3-F9755695468E}" sibTransId="{218148FD-96D1-433F-B297-B400BCA5A105}"/>
    <dgm:cxn modelId="{D6BE2F2A-9799-4238-B765-6A195AC93CA9}" type="presOf" srcId="{CC05C170-78A3-4C0D-BAFE-04D7E99D6D12}" destId="{4E285A5E-EBEE-418C-9FDF-69F098D8FD5F}" srcOrd="0" destOrd="0" presId="urn:microsoft.com/office/officeart/2005/8/layout/radial6"/>
    <dgm:cxn modelId="{A2DFF590-35EA-454B-879A-C3088EAF0211}" srcId="{CC05C170-78A3-4C0D-BAFE-04D7E99D6D12}" destId="{CB22C7DF-C6DC-48FF-9CF0-0CA4452D62F9}" srcOrd="0" destOrd="0" parTransId="{6373C368-076D-46DA-B78A-996D65797966}" sibTransId="{E0298D52-4C5F-4D28-B2BC-3CE0A2556825}"/>
    <dgm:cxn modelId="{7EA5FFCD-D82C-40C6-B377-997D88AADEEF}" type="presOf" srcId="{CF4FB13B-319F-45BB-921E-392C7CD2250F}" destId="{3D5FACE7-FB04-460D-BB05-6FCC42B0C6CD}" srcOrd="0" destOrd="0" presId="urn:microsoft.com/office/officeart/2005/8/layout/radial6"/>
    <dgm:cxn modelId="{2AE0EABE-EF52-4A09-B017-B5AA78C2A6B9}" type="presOf" srcId="{D415BA18-4F96-4834-AFDD-8D7CA330031A}" destId="{51B3040A-DB11-4FF5-B995-0D4841F4C68B}" srcOrd="0" destOrd="0" presId="urn:microsoft.com/office/officeart/2005/8/layout/radial6"/>
    <dgm:cxn modelId="{DC97B8C3-ADBC-40D5-A717-91C113D5A39E}" type="presOf" srcId="{8F79BFCD-3507-4565-B173-29D843EF9CF8}" destId="{8E84D165-567F-44D4-9ED8-F4278AC8A132}" srcOrd="0" destOrd="0" presId="urn:microsoft.com/office/officeart/2005/8/layout/radial6"/>
    <dgm:cxn modelId="{D993D7B0-1665-4DB9-BB74-939CFCE9800F}" type="presOf" srcId="{8F357E0C-08FA-4827-B828-3326A16B04A4}" destId="{EA6B34FD-2051-47D6-8DEC-C3FACD00812D}" srcOrd="0" destOrd="0" presId="urn:microsoft.com/office/officeart/2005/8/layout/radial6"/>
    <dgm:cxn modelId="{5AFDEA57-4074-48DD-A8AB-78ACB8E9097B}" srcId="{CB22C7DF-C6DC-48FF-9CF0-0CA4452D62F9}" destId="{CF4FB13B-319F-45BB-921E-392C7CD2250F}" srcOrd="2" destOrd="0" parTransId="{B9E1AA18-16EF-45E3-959B-BFD42A8DF5D5}" sibTransId="{D415BA18-4F96-4834-AFDD-8D7CA330031A}"/>
    <dgm:cxn modelId="{8E3BC074-10AF-449E-BFEF-957E60C06872}" type="presParOf" srcId="{4E285A5E-EBEE-418C-9FDF-69F098D8FD5F}" destId="{EB9F8876-5E66-4769-805A-33742072C5E1}" srcOrd="0" destOrd="0" presId="urn:microsoft.com/office/officeart/2005/8/layout/radial6"/>
    <dgm:cxn modelId="{9C371D30-F442-40F5-89B8-65CB4EA4284B}" type="presParOf" srcId="{4E285A5E-EBEE-418C-9FDF-69F098D8FD5F}" destId="{EC1B2B50-4B4D-4DF5-BC07-8A8E9C9A382D}" srcOrd="1" destOrd="0" presId="urn:microsoft.com/office/officeart/2005/8/layout/radial6"/>
    <dgm:cxn modelId="{BB79BCF3-4DF9-46EA-9226-5F69D62BA43C}" type="presParOf" srcId="{4E285A5E-EBEE-418C-9FDF-69F098D8FD5F}" destId="{E14CE34D-DC76-4AD6-BEB0-4362A181C1C1}" srcOrd="2" destOrd="0" presId="urn:microsoft.com/office/officeart/2005/8/layout/radial6"/>
    <dgm:cxn modelId="{497EA091-1B2B-4F8F-84E3-96280959728E}" type="presParOf" srcId="{4E285A5E-EBEE-418C-9FDF-69F098D8FD5F}" destId="{8E84D165-567F-44D4-9ED8-F4278AC8A132}" srcOrd="3" destOrd="0" presId="urn:microsoft.com/office/officeart/2005/8/layout/radial6"/>
    <dgm:cxn modelId="{6C30AAEC-42E5-4B37-B147-F8E2DB22ACF8}" type="presParOf" srcId="{4E285A5E-EBEE-418C-9FDF-69F098D8FD5F}" destId="{EA6B34FD-2051-47D6-8DEC-C3FACD00812D}" srcOrd="4" destOrd="0" presId="urn:microsoft.com/office/officeart/2005/8/layout/radial6"/>
    <dgm:cxn modelId="{DAF74457-14D6-49DA-B487-4212478C9375}" type="presParOf" srcId="{4E285A5E-EBEE-418C-9FDF-69F098D8FD5F}" destId="{51F70DBE-DB2B-4AE9-B5E2-C0E3DBC6C905}" srcOrd="5" destOrd="0" presId="urn:microsoft.com/office/officeart/2005/8/layout/radial6"/>
    <dgm:cxn modelId="{AC363D32-D463-4FF6-BF42-518A04C370EF}" type="presParOf" srcId="{4E285A5E-EBEE-418C-9FDF-69F098D8FD5F}" destId="{70D31934-92BE-4F48-85ED-E48ADE20C313}" srcOrd="6" destOrd="0" presId="urn:microsoft.com/office/officeart/2005/8/layout/radial6"/>
    <dgm:cxn modelId="{274A8654-B1CE-49A0-8771-F64526AA0A0C}" type="presParOf" srcId="{4E285A5E-EBEE-418C-9FDF-69F098D8FD5F}" destId="{3D5FACE7-FB04-460D-BB05-6FCC42B0C6CD}" srcOrd="7" destOrd="0" presId="urn:microsoft.com/office/officeart/2005/8/layout/radial6"/>
    <dgm:cxn modelId="{161AC1AD-62DB-4682-813A-AFBE910DB956}" type="presParOf" srcId="{4E285A5E-EBEE-418C-9FDF-69F098D8FD5F}" destId="{0F7CEE29-2B9B-4C6D-9786-B53A9C272A75}" srcOrd="8" destOrd="0" presId="urn:microsoft.com/office/officeart/2005/8/layout/radial6"/>
    <dgm:cxn modelId="{47474FB6-2AE8-4352-BBE6-B20D723E6BC1}" type="presParOf" srcId="{4E285A5E-EBEE-418C-9FDF-69F098D8FD5F}" destId="{51B3040A-DB11-4FF5-B995-0D4841F4C68B}" srcOrd="9" destOrd="0" presId="urn:microsoft.com/office/officeart/2005/8/layout/radial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SharePoint Server 2010 Ignite!</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5/14/2010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xmlns="" val="78042751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SharePoint Server 2010 Ignite!</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5/14/2010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xmlns="" val="3060168060"/>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6A093616-79FC-4840-B59F-44A5BC9A8A71}"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1</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1B928A92-AE97-44FD-94FF-9A467E100688}"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13</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fontScale="550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1B928A92-AE97-44FD-94FF-9A467E100688}"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15</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dt" sz="quarter" idx="1"/>
          </p:nvPr>
        </p:nvSpPr>
        <p:spPr>
          <a:noFill/>
        </p:spPr>
        <p:txBody>
          <a:bodyPr/>
          <a:lstStyle/>
          <a:p>
            <a:fld id="{87B5FA65-27F4-4B13-90D4-3625D35526C2}" type="datetime1">
              <a:rPr lang="en-US" smtClean="0">
                <a:latin typeface="Segoe" pitchFamily="34" charset="0"/>
              </a:rPr>
              <a:pPr/>
              <a:t>5/14/2010</a:t>
            </a:fld>
            <a:endParaRPr lang="en-US" dirty="0" smtClean="0">
              <a:latin typeface="Segoe" pitchFamily="34" charset="0"/>
            </a:endParaRPr>
          </a:p>
        </p:txBody>
      </p:sp>
      <p:sp>
        <p:nvSpPr>
          <p:cNvPr id="61443" name="Rectangle 5"/>
          <p:cNvSpPr>
            <a:spLocks noGrp="1" noChangeArrowheads="1"/>
          </p:cNvSpPr>
          <p:nvPr>
            <p:ph type="sldNum" sz="quarter" idx="5"/>
          </p:nvPr>
        </p:nvSpPr>
        <p:spPr>
          <a:noFill/>
          <a:ln>
            <a:headEnd/>
            <a:tailEnd/>
          </a:ln>
        </p:spPr>
        <p:txBody>
          <a:bodyPr/>
          <a:lstStyle/>
          <a:p>
            <a:fld id="{DA9C006D-6B4C-4CA5-9DCA-6F393FB18176}" type="slidenum">
              <a:rPr lang="en-US" smtClean="0">
                <a:latin typeface="Segoe" pitchFamily="34" charset="0"/>
              </a:rPr>
              <a:pPr/>
              <a:t>17</a:t>
            </a:fld>
            <a:endParaRPr lang="en-US" dirty="0" smtClean="0">
              <a:latin typeface="Segoe" pitchFamily="34" charset="0"/>
            </a:endParaRPr>
          </a:p>
        </p:txBody>
      </p:sp>
      <p:sp>
        <p:nvSpPr>
          <p:cNvPr id="61444" name="Rectangle 46080"/>
          <p:cNvSpPr>
            <a:spLocks noGrp="1" noRot="1" noChangeAspect="1" noTextEdit="1"/>
          </p:cNvSpPr>
          <p:nvPr>
            <p:ph type="sldImg"/>
          </p:nvPr>
        </p:nvSpPr>
        <p:spPr>
          <a:xfrm>
            <a:off x="1156435" y="686113"/>
            <a:ext cx="4545130" cy="3429000"/>
          </a:xfrm>
          <a:noFill/>
          <a:ln cap="flat" algn="ctr">
            <a:headEnd type="none" w="med" len="med"/>
            <a:tailEnd type="none" w="med" len="med"/>
          </a:ln>
        </p:spPr>
      </p:sp>
      <p:sp>
        <p:nvSpPr>
          <p:cNvPr id="3" name="Notes Placeholder 2"/>
          <p:cNvSpPr>
            <a:spLocks noGrp="1"/>
          </p:cNvSpPr>
          <p:nvPr>
            <p:ph type="body" idx="1"/>
          </p:nvPr>
        </p:nvSpPr>
        <p:spPr/>
        <p:txBody>
          <a:bodyPr lIns="89709" tIns="44854" rIns="89709" bIns="44854">
            <a:normAutofit/>
          </a:bodyPr>
          <a:lstStyle/>
          <a:p>
            <a:endParaRPr lang="en-US" sz="1000" dirty="0"/>
          </a:p>
        </p:txBody>
      </p:sp>
      <p:sp>
        <p:nvSpPr>
          <p:cNvPr id="61446" name="Shape 3"/>
          <p:cNvSpPr txBox="1">
            <a:spLocks noGrp="1"/>
          </p:cNvSpPr>
          <p:nvPr/>
        </p:nvSpPr>
        <p:spPr bwMode="auto">
          <a:xfrm>
            <a:off x="3884030" y="8684926"/>
            <a:ext cx="2972421" cy="457513"/>
          </a:xfrm>
          <a:prstGeom prst="rect">
            <a:avLst/>
          </a:prstGeom>
          <a:noFill/>
          <a:ln w="9525" algn="ctr">
            <a:noFill/>
            <a:miter lim="800000"/>
            <a:headEnd/>
            <a:tailEnd/>
          </a:ln>
        </p:spPr>
        <p:txBody>
          <a:bodyPr lIns="89709" tIns="44854" rIns="89709" bIns="44854" anchor="b"/>
          <a:lstStyle/>
          <a:p>
            <a:pPr algn="r"/>
            <a:fld id="{E900E347-1070-46FA-896A-74BA547005CD}" type="slidenum">
              <a:rPr lang="en-US" sz="1200">
                <a:latin typeface="Calibri" pitchFamily="34" charset="0"/>
              </a:rPr>
              <a:pPr algn="r"/>
              <a:t>17</a:t>
            </a:fld>
            <a:endParaRPr lang="en-US" sz="1200" dirty="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dt" sz="quarter" idx="1"/>
          </p:nvPr>
        </p:nvSpPr>
        <p:spPr>
          <a:noFill/>
        </p:spPr>
        <p:txBody>
          <a:bodyPr/>
          <a:lstStyle/>
          <a:p>
            <a:fld id="{87B5FA65-27F4-4B13-90D4-3625D35526C2}" type="datetime1">
              <a:rPr lang="en-US" smtClean="0">
                <a:latin typeface="Segoe" pitchFamily="34" charset="0"/>
              </a:rPr>
              <a:pPr/>
              <a:t>5/14/2010</a:t>
            </a:fld>
            <a:endParaRPr lang="en-US" dirty="0" smtClean="0">
              <a:latin typeface="Segoe" pitchFamily="34" charset="0"/>
            </a:endParaRPr>
          </a:p>
        </p:txBody>
      </p:sp>
      <p:sp>
        <p:nvSpPr>
          <p:cNvPr id="61443" name="Rectangle 5"/>
          <p:cNvSpPr>
            <a:spLocks noGrp="1" noChangeArrowheads="1"/>
          </p:cNvSpPr>
          <p:nvPr>
            <p:ph type="sldNum" sz="quarter" idx="5"/>
          </p:nvPr>
        </p:nvSpPr>
        <p:spPr>
          <a:noFill/>
          <a:ln>
            <a:headEnd/>
            <a:tailEnd/>
          </a:ln>
        </p:spPr>
        <p:txBody>
          <a:bodyPr/>
          <a:lstStyle/>
          <a:p>
            <a:fld id="{DA9C006D-6B4C-4CA5-9DCA-6F393FB18176}" type="slidenum">
              <a:rPr lang="en-US" smtClean="0">
                <a:latin typeface="Segoe" pitchFamily="34" charset="0"/>
              </a:rPr>
              <a:pPr/>
              <a:t>18</a:t>
            </a:fld>
            <a:endParaRPr lang="en-US" dirty="0" smtClean="0">
              <a:latin typeface="Segoe" pitchFamily="34" charset="0"/>
            </a:endParaRPr>
          </a:p>
        </p:txBody>
      </p:sp>
      <p:sp>
        <p:nvSpPr>
          <p:cNvPr id="61444" name="Rectangle 46080"/>
          <p:cNvSpPr>
            <a:spLocks noGrp="1" noRot="1" noChangeAspect="1" noTextEdit="1"/>
          </p:cNvSpPr>
          <p:nvPr>
            <p:ph type="sldImg"/>
          </p:nvPr>
        </p:nvSpPr>
        <p:spPr>
          <a:xfrm>
            <a:off x="1143000" y="685800"/>
            <a:ext cx="4572000" cy="3429000"/>
          </a:xfrm>
          <a:noFill/>
          <a:ln cap="flat" algn="ctr">
            <a:headEnd type="none" w="med" len="med"/>
            <a:tailEnd type="none" w="med" len="med"/>
          </a:ln>
        </p:spPr>
      </p:sp>
      <p:sp>
        <p:nvSpPr>
          <p:cNvPr id="3" name="Notes Placeholder 2"/>
          <p:cNvSpPr>
            <a:spLocks noGrp="1"/>
          </p:cNvSpPr>
          <p:nvPr>
            <p:ph type="body" idx="1"/>
          </p:nvPr>
        </p:nvSpPr>
        <p:spPr/>
        <p:txBody>
          <a:bodyPr lIns="89709" tIns="44854" rIns="89709" bIns="44854">
            <a:normAutofit/>
          </a:bodyPr>
          <a:lstStyle/>
          <a:p>
            <a:endParaRPr lang="en-US" dirty="0"/>
          </a:p>
        </p:txBody>
      </p:sp>
      <p:sp>
        <p:nvSpPr>
          <p:cNvPr id="61446" name="Shape 3"/>
          <p:cNvSpPr txBox="1">
            <a:spLocks noGrp="1"/>
          </p:cNvSpPr>
          <p:nvPr/>
        </p:nvSpPr>
        <p:spPr bwMode="auto">
          <a:xfrm>
            <a:off x="3884030" y="8684926"/>
            <a:ext cx="2972421" cy="457513"/>
          </a:xfrm>
          <a:prstGeom prst="rect">
            <a:avLst/>
          </a:prstGeom>
          <a:noFill/>
          <a:ln w="9525" algn="ctr">
            <a:noFill/>
            <a:miter lim="800000"/>
            <a:headEnd/>
            <a:tailEnd/>
          </a:ln>
        </p:spPr>
        <p:txBody>
          <a:bodyPr lIns="89709" tIns="44854" rIns="89709" bIns="44854" anchor="b"/>
          <a:lstStyle/>
          <a:p>
            <a:pPr algn="r"/>
            <a:fld id="{E900E347-1070-46FA-896A-74BA547005CD}" type="slidenum">
              <a:rPr lang="en-US" sz="1200">
                <a:latin typeface="Calibri" pitchFamily="34" charset="0"/>
              </a:rPr>
              <a:pPr algn="r"/>
              <a:t>18</a:t>
            </a:fld>
            <a:endParaRPr lang="en-US" sz="1200" dirty="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dt" sz="quarter" idx="1"/>
          </p:nvPr>
        </p:nvSpPr>
        <p:spPr>
          <a:noFill/>
        </p:spPr>
        <p:txBody>
          <a:bodyPr/>
          <a:lstStyle/>
          <a:p>
            <a:fld id="{87B5FA65-27F4-4B13-90D4-3625D35526C2}" type="datetime1">
              <a:rPr lang="en-US" smtClean="0">
                <a:latin typeface="Segoe" pitchFamily="34" charset="0"/>
              </a:rPr>
              <a:pPr/>
              <a:t>5/14/2010</a:t>
            </a:fld>
            <a:endParaRPr lang="en-US" dirty="0" smtClean="0">
              <a:latin typeface="Segoe" pitchFamily="34" charset="0"/>
            </a:endParaRPr>
          </a:p>
        </p:txBody>
      </p:sp>
      <p:sp>
        <p:nvSpPr>
          <p:cNvPr id="61443" name="Rectangle 5"/>
          <p:cNvSpPr>
            <a:spLocks noGrp="1" noChangeArrowheads="1"/>
          </p:cNvSpPr>
          <p:nvPr>
            <p:ph type="sldNum" sz="quarter" idx="5"/>
          </p:nvPr>
        </p:nvSpPr>
        <p:spPr>
          <a:noFill/>
          <a:ln>
            <a:headEnd/>
            <a:tailEnd/>
          </a:ln>
        </p:spPr>
        <p:txBody>
          <a:bodyPr/>
          <a:lstStyle/>
          <a:p>
            <a:fld id="{DA9C006D-6B4C-4CA5-9DCA-6F393FB18176}" type="slidenum">
              <a:rPr lang="en-US" smtClean="0">
                <a:latin typeface="Segoe" pitchFamily="34" charset="0"/>
              </a:rPr>
              <a:pPr/>
              <a:t>20</a:t>
            </a:fld>
            <a:endParaRPr lang="en-US" dirty="0" smtClean="0">
              <a:latin typeface="Segoe" pitchFamily="34" charset="0"/>
            </a:endParaRPr>
          </a:p>
        </p:txBody>
      </p:sp>
      <p:sp>
        <p:nvSpPr>
          <p:cNvPr id="61444" name="Rectangle 46080"/>
          <p:cNvSpPr>
            <a:spLocks noGrp="1" noRot="1" noChangeAspect="1" noTextEdit="1"/>
          </p:cNvSpPr>
          <p:nvPr>
            <p:ph type="sldImg"/>
          </p:nvPr>
        </p:nvSpPr>
        <p:spPr>
          <a:xfrm>
            <a:off x="1143000" y="685800"/>
            <a:ext cx="4572000" cy="3429000"/>
          </a:xfrm>
          <a:noFill/>
          <a:ln cap="flat" algn="ctr">
            <a:headEnd type="none" w="med" len="med"/>
            <a:tailEnd type="none" w="med" len="med"/>
          </a:ln>
        </p:spPr>
      </p:sp>
      <p:sp>
        <p:nvSpPr>
          <p:cNvPr id="3" name="Notes Placeholder 2"/>
          <p:cNvSpPr>
            <a:spLocks noGrp="1"/>
          </p:cNvSpPr>
          <p:nvPr>
            <p:ph type="body" idx="1"/>
          </p:nvPr>
        </p:nvSpPr>
        <p:spPr/>
        <p:txBody>
          <a:bodyPr lIns="89704" tIns="44851" rIns="89704" bIns="44851">
            <a:normAutofit/>
          </a:bodyPr>
          <a:lstStyle/>
          <a:p>
            <a:endParaRPr lang="en-US" dirty="0"/>
          </a:p>
        </p:txBody>
      </p:sp>
      <p:sp>
        <p:nvSpPr>
          <p:cNvPr id="61446" name="Shape 3"/>
          <p:cNvSpPr txBox="1">
            <a:spLocks noGrp="1"/>
          </p:cNvSpPr>
          <p:nvPr/>
        </p:nvSpPr>
        <p:spPr bwMode="auto">
          <a:xfrm>
            <a:off x="3884031" y="8684926"/>
            <a:ext cx="2972421" cy="457513"/>
          </a:xfrm>
          <a:prstGeom prst="rect">
            <a:avLst/>
          </a:prstGeom>
          <a:noFill/>
          <a:ln w="9525" algn="ctr">
            <a:noFill/>
            <a:miter lim="800000"/>
            <a:headEnd/>
            <a:tailEnd/>
          </a:ln>
        </p:spPr>
        <p:txBody>
          <a:bodyPr lIns="89704" tIns="44851" rIns="89704" bIns="44851" anchor="b"/>
          <a:lstStyle/>
          <a:p>
            <a:pPr algn="r"/>
            <a:fld id="{E900E347-1070-46FA-896A-74BA547005CD}" type="slidenum">
              <a:rPr lang="en-US" sz="1200">
                <a:latin typeface="Calibri" pitchFamily="34" charset="0"/>
              </a:rPr>
              <a:pPr algn="r"/>
              <a:t>20</a:t>
            </a:fld>
            <a:endParaRPr lang="en-US" sz="1200" dirty="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B75D4725-5A4B-4C0E-8BE7-6FD26DAFBBE5}"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2</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1B928A92-AE97-44FD-94FF-9A467E100688}"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23</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sz="900" kern="1200" dirty="0" smtClean="0">
                <a:solidFill>
                  <a:schemeClr val="tx1"/>
                </a:solidFill>
                <a:effectLst/>
                <a:latin typeface="Segoe UI" pitchFamily="34" charset="0"/>
                <a:ea typeface="+mn-ea"/>
                <a:cs typeface="+mn-cs"/>
              </a:rPr>
              <a:t>Integration with related Microsoft technologies provides a familiar and connected work management platform. Empower teams to work in their preferred productivity tools and provide status updates to project stakeholders with minimal effort and administrative overhead</a:t>
            </a:r>
          </a:p>
          <a:p>
            <a:pPr mar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b="0" kern="1200" dirty="0" smtClean="0">
                <a:solidFill>
                  <a:schemeClr val="tx1"/>
                </a:solidFill>
                <a:effectLst/>
                <a:latin typeface="Segoe UI" pitchFamily="34" charset="0"/>
                <a:ea typeface="+mn-ea"/>
                <a:cs typeface="+mn-cs"/>
              </a:rPr>
              <a:t>Exchange Server - Conveniently receive and update your project tasks in Outlook</a:t>
            </a:r>
          </a:p>
          <a:p>
            <a:pPr marL="171450" lvl="0" indent="-171450">
              <a:buFont typeface="Arial" pitchFamily="34" charset="0"/>
              <a:buChar char="•"/>
            </a:pPr>
            <a:r>
              <a:rPr lang="en-US" sz="900" b="0" kern="1200" dirty="0" smtClean="0">
                <a:solidFill>
                  <a:schemeClr val="tx1"/>
                </a:solidFill>
                <a:effectLst/>
                <a:latin typeface="Segoe UI" pitchFamily="34" charset="0"/>
                <a:ea typeface="+mn-ea"/>
                <a:cs typeface="+mn-cs"/>
              </a:rPr>
              <a:t>Visual Studio Team Foundation Server - Seamlessly connect the worlds of application development and project and portfolio management</a:t>
            </a:r>
          </a:p>
          <a:p>
            <a:pPr marL="171450" lvl="0" indent="-171450">
              <a:buFont typeface="Arial" pitchFamily="34" charset="0"/>
              <a:buChar char="•"/>
            </a:pPr>
            <a:r>
              <a:rPr lang="en-US" sz="900" b="0" kern="1200" dirty="0" smtClean="0">
                <a:solidFill>
                  <a:schemeClr val="tx1"/>
                </a:solidFill>
                <a:effectLst/>
                <a:latin typeface="Segoe UI" pitchFamily="34" charset="0"/>
                <a:ea typeface="+mn-ea"/>
                <a:cs typeface="+mn-cs"/>
              </a:rPr>
              <a:t>Dynamics AX &amp; SL - Enhanced </a:t>
            </a:r>
            <a:r>
              <a:rPr lang="en-US" sz="900" kern="1200" dirty="0" smtClean="0">
                <a:solidFill>
                  <a:schemeClr val="tx1"/>
                </a:solidFill>
                <a:effectLst/>
                <a:latin typeface="Segoe UI" pitchFamily="34" charset="0"/>
                <a:ea typeface="+mn-ea"/>
                <a:cs typeface="+mn-cs"/>
              </a:rPr>
              <a:t>financial management and project accounting capabilities through Dynamics AX and SL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fontScale="700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625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31</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625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32</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625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33</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625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34</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62500" lnSpcReduction="20000"/>
          </a:bodyPr>
          <a:lstStyle/>
          <a:p>
            <a:endParaRPr lang="en-US" dirty="0"/>
          </a:p>
        </p:txBody>
      </p:sp>
      <p:sp>
        <p:nvSpPr>
          <p:cNvPr id="4" name="Slide Number Placeholder 3"/>
          <p:cNvSpPr>
            <a:spLocks noGrp="1"/>
          </p:cNvSpPr>
          <p:nvPr>
            <p:ph type="sldNum" sz="quarter" idx="10"/>
          </p:nvPr>
        </p:nvSpPr>
        <p:spPr/>
        <p:txBody>
          <a:bodyPr/>
          <a:lstStyle/>
          <a:p>
            <a:fld id="{754B97FB-2F2F-4F90-AD7A-5809E9F249F1}" type="slidenum">
              <a:rPr lang="en-US" smtClean="0"/>
              <a:pPr/>
              <a:t>35</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1B928A92-AE97-44FD-94FF-9A467E100688}"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39</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11" name="Header Placeholder 10"/>
          <p:cNvSpPr>
            <a:spLocks noGrp="1"/>
          </p:cNvSpPr>
          <p:nvPr>
            <p:ph type="hdr" sz="quarter" idx="13"/>
          </p:nvPr>
        </p:nvSpPr>
        <p:spPr/>
        <p:txBody>
          <a:bodyPr/>
          <a:lstStyle/>
          <a:p>
            <a:r>
              <a:rPr lang="en-US" smtClean="0"/>
              <a:t>Microsoft SharePoint Conference 2009</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28C31E93-00C6-448D-8924-C10527679427}" type="datetime1">
              <a:rPr lang="en-US" smtClean="0"/>
              <a:pPr/>
              <a:t>5/14/2010</a:t>
            </a:fld>
            <a:endParaRPr lang="en-US" dirty="0"/>
          </a:p>
        </p:txBody>
      </p:sp>
      <p:sp>
        <p:nvSpPr>
          <p:cNvPr id="9" name="Slide Number Placeholder 8"/>
          <p:cNvSpPr>
            <a:spLocks noGrp="1"/>
          </p:cNvSpPr>
          <p:nvPr>
            <p:ph type="sldNum" sz="quarter" idx="11"/>
          </p:nvPr>
        </p:nvSpPr>
        <p:spPr/>
        <p:txBody>
          <a:bodyPr/>
          <a:lstStyle/>
          <a:p>
            <a:fld id="{8B263312-38AA-4E1E-B2B5-0F8F122B24FE}" type="slidenum">
              <a:rPr lang="en-US" smtClean="0"/>
              <a:pPr/>
              <a:t>46</a:t>
            </a:fld>
            <a:endParaRPr lang="en-US" dirty="0"/>
          </a:p>
        </p:txBody>
      </p:sp>
      <p:sp>
        <p:nvSpPr>
          <p:cNvPr id="10" name="Footer Placeholder 9"/>
          <p:cNvSpPr>
            <a:spLocks noGrp="1"/>
          </p:cNvSpPr>
          <p:nvPr>
            <p:ph type="ftr" sz="quarter" idx="12"/>
          </p:nvPr>
        </p:nvSpPr>
        <p:spPr/>
        <p:txBody>
          <a:bodyPr/>
          <a:lstStyle/>
          <a:p>
            <a:r>
              <a:rPr lang="en-US"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1" name="Header Placeholder 10"/>
          <p:cNvSpPr>
            <a:spLocks noGrp="1"/>
          </p:cNvSpPr>
          <p:nvPr>
            <p:ph type="hdr" sz="quarter" idx="13"/>
          </p:nvPr>
        </p:nvSpPr>
        <p:spPr/>
        <p:txBody>
          <a:bodyPr/>
          <a:lstStyle/>
          <a:p>
            <a:r>
              <a:rPr lang="en-US" smtClean="0"/>
              <a:t>Microsoft SharePoint Server 2010 Ignite!</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marL="457175" lvl="1" defTabSz="914350">
              <a:defRPr/>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47</a:t>
            </a:fld>
            <a:endParaRPr lang="en-US" dirty="0">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457175" lvl="1" defTabSz="914350">
              <a:defRPr/>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457175" lvl="1" defTabSz="914350">
              <a:defRPr/>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49</a:t>
            </a:fld>
            <a:endParaRPr lang="en-US" dirty="0">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pPr defTabSz="897301" fontAlgn="base">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fld id="{61DDEB3B-1450-4E6E-86C2-83D7C6A56714}" type="slidenum">
              <a:rPr lang="en-US" smtClean="0">
                <a:solidFill>
                  <a:prstClr val="black"/>
                </a:solidFill>
              </a:rPr>
              <a:pPr/>
              <a:t>50</a:t>
            </a:fld>
            <a:endParaRPr lang="en-US" dirty="0">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897301" fontAlgn="base">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51</a:t>
            </a:fld>
            <a:endParaRPr lang="en-US" dirty="0">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defTabSz="897301" fontAlgn="base">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52</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1">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53</a:t>
            </a:fld>
            <a:endParaRPr lang="en-US" dirty="0">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a:endParaRPr lang="en-US" dirty="0"/>
          </a:p>
        </p:txBody>
      </p:sp>
      <p:sp>
        <p:nvSpPr>
          <p:cNvPr id="4" name="Slide Number Placeholder 3"/>
          <p:cNvSpPr>
            <a:spLocks noGrp="1"/>
          </p:cNvSpPr>
          <p:nvPr>
            <p:ph type="sldNum" sz="quarter" idx="10"/>
          </p:nvPr>
        </p:nvSpPr>
        <p:spPr/>
        <p:txBody>
          <a:bodyPr/>
          <a:lstStyle/>
          <a:p>
            <a:fld id="{49CCAA75-C41F-42C2-8D89-9F6686277F0E}" type="slidenum">
              <a:rPr lang="en-US" smtClean="0">
                <a:solidFill>
                  <a:prstClr val="black"/>
                </a:solidFill>
              </a:rPr>
              <a:pPr/>
              <a:t>54</a:t>
            </a:fld>
            <a:endParaRPr lang="en-US" dirty="0">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E11DB3-98F5-4141-8C46-6EA9C2035193}" type="slidenum">
              <a:rPr lang="en-US" smtClean="0">
                <a:solidFill>
                  <a:prstClr val="black"/>
                </a:solidFill>
              </a:rPr>
              <a:pPr/>
              <a:t>55</a:t>
            </a:fld>
            <a:endParaRPr lang="en-US">
              <a:solidFill>
                <a:prstClr val="black"/>
              </a:solidFill>
            </a:endParaRPr>
          </a:p>
        </p:txBody>
      </p:sp>
    </p:spTree>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fontScale="47500" lnSpcReduction="20000"/>
          </a:bodyPr>
          <a:lstStyle/>
          <a:p>
            <a:pPr marL="286230" indent="-166395" defTabSz="895696">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900" kern="1200" dirty="0" smtClean="0">
                <a:solidFill>
                  <a:schemeClr val="tx1"/>
                </a:solidFill>
                <a:effectLst/>
                <a:latin typeface="Segoe UI" pitchFamily="34" charset="0"/>
                <a:ea typeface="+mn-ea"/>
                <a:cs typeface="+mn-cs"/>
              </a:rPr>
              <a:t>Project Server 2010 further integrates the Top Down Portfolio Management capabilities of Project Portfolio Server 2007 with the Bottom Up Project Execution capabilities of Project Server 2007 to provide organizations with a powerful work management solution that supports the entire PPM lifecycle. In addition to the integration of the two servers, Project Server 2010 enhances the overall support of the PPM life cycle by streamlining the demand management from idea creation through successful execution and close-out. </a:t>
            </a:r>
          </a:p>
          <a:p>
            <a:endParaRPr lang="en-US" sz="900" kern="1200" dirty="0" smtClean="0">
              <a:solidFill>
                <a:schemeClr val="tx1"/>
              </a:solidFill>
              <a:effectLst/>
              <a:latin typeface="Segoe UI" pitchFamily="34" charset="0"/>
              <a:ea typeface="+mn-ea"/>
              <a:cs typeface="+mn-cs"/>
            </a:endParaRPr>
          </a:p>
          <a:p>
            <a:r>
              <a:rPr lang="en-US" sz="900" kern="1200" dirty="0" smtClean="0">
                <a:solidFill>
                  <a:schemeClr val="tx1"/>
                </a:solidFill>
                <a:effectLst/>
                <a:latin typeface="Segoe UI" pitchFamily="34" charset="0"/>
                <a:ea typeface="+mn-ea"/>
                <a:cs typeface="+mn-cs"/>
              </a:rPr>
              <a:t>In Project Server 2010 the best of breed portfolio management techniques of Office Project Portfolio Server 2007 are included in Microsoft Project Server 2010, providing a single server with end to end project and portfolio management (PPM) capabilities.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Familiar SharePoint user interface throughout the solution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Common data store eliminating the need for the Project Server Gateway</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Intuitive and simplified administration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Comprehensive Application Programming Interface (API) including both project and portfolio capabilities</a:t>
            </a:r>
          </a:p>
          <a:p>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447800"/>
            <a:ext cx="7681913" cy="1523495"/>
          </a:xfrm>
        </p:spPr>
        <p:txBody>
          <a:bodyPr anchor="b"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5638800"/>
            <a:ext cx="7681914"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1DC70519-3D27-4D5B-A312-0DC52B8ED593}" type="slidenum">
              <a:rPr lang="en-US" smtClean="0"/>
              <a:pPr/>
              <a:t>‹#›</a:t>
            </a:fld>
            <a:endParaRPr lang="en-US" dirty="0"/>
          </a:p>
        </p:txBody>
      </p:sp>
      <p:sp>
        <p:nvSpPr>
          <p:cNvPr id="8" name="Footer Placeholder 7"/>
          <p:cNvSpPr>
            <a:spLocks noGrp="1"/>
          </p:cNvSpPr>
          <p:nvPr>
            <p:ph type="ftr" sz="quarter" idx="12"/>
          </p:nvPr>
        </p:nvSpPr>
        <p:spPr/>
        <p:txBody>
          <a:bodyPr/>
          <a:lstStyle/>
          <a:p>
            <a:r>
              <a:rPr lang="en-US" dirty="0" smtClean="0"/>
              <a:t>Microsoft Confidential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47800"/>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Slide Number Placeholder 4"/>
          <p:cNvSpPr>
            <a:spLocks noGrp="1"/>
          </p:cNvSpPr>
          <p:nvPr>
            <p:ph type="sldNum" sz="quarter" idx="12"/>
          </p:nvPr>
        </p:nvSpPr>
        <p:spPr>
          <a:xfrm>
            <a:off x="381000" y="5867400"/>
            <a:ext cx="2133600" cy="365125"/>
          </a:xfrm>
        </p:spPr>
        <p:txBody>
          <a:bodyPr/>
          <a:lstStyle/>
          <a:p>
            <a:fld id="{1DC70519-3D27-4D5B-A312-0DC52B8ED593}" type="slidenum">
              <a:rPr lang="en-US" smtClean="0"/>
              <a:pPr/>
              <a:t>‹#›</a:t>
            </a:fld>
            <a:endParaRPr lang="en-US" dirty="0"/>
          </a:p>
        </p:txBody>
      </p:sp>
      <p:sp>
        <p:nvSpPr>
          <p:cNvPr id="7" name="Footer Placeholder 6"/>
          <p:cNvSpPr>
            <a:spLocks noGrp="1"/>
          </p:cNvSpPr>
          <p:nvPr>
            <p:ph type="ftr" sz="quarter" idx="13"/>
          </p:nvPr>
        </p:nvSpPr>
        <p:spPr>
          <a:xfrm>
            <a:off x="3124200" y="5867400"/>
            <a:ext cx="2895600" cy="365125"/>
          </a:xfrm>
        </p:spPr>
        <p:txBody>
          <a:bodyPr/>
          <a:lstStyle>
            <a:lvl1pPr algn="ctr">
              <a:defRPr/>
            </a:lvl1pPr>
          </a:lstStyle>
          <a:p>
            <a:r>
              <a:rPr lang="en-US" smtClean="0"/>
              <a:t>Microsoft Confidential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Project Server 2010 – Ignite Workshop</a:t>
            </a:r>
            <a:endParaRPr lang="en-US" dirty="0"/>
          </a:p>
        </p:txBody>
      </p:sp>
      <p:sp>
        <p:nvSpPr>
          <p:cNvPr id="6" name="Slide Number Placeholder 5"/>
          <p:cNvSpPr>
            <a:spLocks noGrp="1"/>
          </p:cNvSpPr>
          <p:nvPr>
            <p:ph type="sldNum" sz="quarter" idx="12"/>
          </p:nvPr>
        </p:nvSpPr>
        <p:spPr/>
        <p:txBody>
          <a:bodyPr/>
          <a:lstStyle/>
          <a:p>
            <a:fld id="{0D7CF977-003B-4382-9C11-15648BFA557C}" type="slidenum">
              <a:rPr lang="en-US" smtClean="0"/>
              <a:pPr/>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1"/>
          </p:nvPr>
        </p:nvSpPr>
        <p:spPr/>
        <p:txBody>
          <a:bodyPr/>
          <a:lstStyle/>
          <a:p>
            <a:fld id="{CD7F07FF-5C5F-4D81-84FA-B6F3D740277B}" type="slidenum">
              <a:rPr lang="en-US" smtClean="0"/>
              <a:pPr/>
              <a:t>‹#›</a:t>
            </a:fld>
            <a:endParaRPr lang="en-US"/>
          </a:p>
        </p:txBody>
      </p:sp>
      <p:sp>
        <p:nvSpPr>
          <p:cNvPr id="5" name="Footer Placeholder 4"/>
          <p:cNvSpPr>
            <a:spLocks noGrp="1"/>
          </p:cNvSpPr>
          <p:nvPr>
            <p:ph type="ftr" sz="quarter" idx="12"/>
          </p:nvPr>
        </p:nvSpPr>
        <p:spPr/>
        <p:txBody>
          <a:bodyPr/>
          <a:lstStyle/>
          <a:p>
            <a:r>
              <a:rPr lang="en-US" smtClean="0"/>
              <a:t>Microsoft Confidential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686053"/>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5638800"/>
            <a:ext cx="7043208" cy="443198"/>
          </a:xfrm>
        </p:spPr>
        <p:txBody>
          <a:bodyPr anchor="b" anchorCtr="0">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3187006"/>
            <a:ext cx="7690114" cy="138499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1" u="none" strike="noStrike" kern="1200" cap="none" spc="-642" normalizeH="0" baseline="0" noProof="0" dirty="0" smtClean="0">
                <a:ln w="11430"/>
                <a:gradFill>
                  <a:gsLst>
                    <a:gs pos="0">
                      <a:schemeClr val="tx1"/>
                    </a:gs>
                    <a:gs pos="100000">
                      <a:schemeClr val="tx1"/>
                    </a:gs>
                  </a:gsLst>
                  <a:lin ang="5400000" scaled="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p:txBody>
          <a:bodyPr/>
          <a:lstStyle/>
          <a:p>
            <a:fld id="{1DC70519-3D27-4D5B-A312-0DC52B8ED593}" type="slidenum">
              <a:rPr lang="en-US" smtClean="0"/>
              <a:pPr/>
              <a:t>‹#›</a:t>
            </a:fld>
            <a:endParaRPr lang="en-US" dirty="0"/>
          </a:p>
        </p:txBody>
      </p:sp>
      <p:sp>
        <p:nvSpPr>
          <p:cNvPr id="8" name="Footer Placeholder 7"/>
          <p:cNvSpPr>
            <a:spLocks noGrp="1"/>
          </p:cNvSpPr>
          <p:nvPr>
            <p:ph type="ftr" sz="quarter" idx="12"/>
          </p:nvPr>
        </p:nvSpPr>
        <p:spPr/>
        <p:txBody>
          <a:bodyPr/>
          <a:lstStyle/>
          <a:p>
            <a:r>
              <a:rPr lang="en-US" smtClean="0"/>
              <a:t>Microsoft Confidential</a:t>
            </a:r>
            <a:endParaRPr lang="en-US" dirty="0"/>
          </a:p>
        </p:txBody>
      </p:sp>
      <p:grpSp>
        <p:nvGrpSpPr>
          <p:cNvPr id="10" name="Group 9"/>
          <p:cNvGrpSpPr/>
          <p:nvPr userDrawn="1"/>
        </p:nvGrpSpPr>
        <p:grpSpPr>
          <a:xfrm>
            <a:off x="6477000" y="6451559"/>
            <a:ext cx="2286000" cy="254041"/>
            <a:chOff x="6477000" y="6451559"/>
            <a:chExt cx="2286000" cy="254041"/>
          </a:xfrm>
        </p:grpSpPr>
        <p:sp>
          <p:nvSpPr>
            <p:cNvPr id="6" name="TextBox 5"/>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477000" y="6451559"/>
              <a:ext cx="1385887" cy="254041"/>
            </a:xfrm>
            <a:prstGeom prst="rect">
              <a:avLst/>
            </a:prstGeom>
          </p:spPr>
        </p:pic>
        <p:cxnSp>
          <p:nvCxnSpPr>
            <p:cNvPr id="4" name="Straight Connector 3"/>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799"/>
            <a:ext cx="8382000"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p>
            <a:fld id="{1DC70519-3D27-4D5B-A312-0DC52B8ED593}" type="slidenum">
              <a:rPr lang="en-US" smtClean="0"/>
              <a:pPr/>
              <a:t>‹#›</a:t>
            </a:fld>
            <a:endParaRPr lang="en-US" dirty="0"/>
          </a:p>
        </p:txBody>
      </p:sp>
      <p:sp>
        <p:nvSpPr>
          <p:cNvPr id="7" name="Footer Placeholder 6"/>
          <p:cNvSpPr>
            <a:spLocks noGrp="1"/>
          </p:cNvSpPr>
          <p:nvPr>
            <p:ph type="ftr" sz="quarter" idx="11"/>
          </p:nvPr>
        </p:nvSpPr>
        <p:spPr/>
        <p:txBody>
          <a:bodyPr/>
          <a:lstStyle/>
          <a:p>
            <a:r>
              <a:rPr lang="en-US" smtClean="0"/>
              <a:t>Microsoft Confidential</a:t>
            </a:r>
            <a:endParaRPr lang="en-US" dirty="0"/>
          </a:p>
        </p:txBody>
      </p:sp>
      <p:grpSp>
        <p:nvGrpSpPr>
          <p:cNvPr id="8" name="Group 7"/>
          <p:cNvGrpSpPr/>
          <p:nvPr userDrawn="1"/>
        </p:nvGrpSpPr>
        <p:grpSpPr>
          <a:xfrm>
            <a:off x="6477000" y="6451559"/>
            <a:ext cx="2286000" cy="254041"/>
            <a:chOff x="6477000" y="6451559"/>
            <a:chExt cx="2286000" cy="254041"/>
          </a:xfrm>
        </p:grpSpPr>
        <p:sp>
          <p:nvSpPr>
            <p:cNvPr id="9" name="TextBox 8"/>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10" name="Picture 9"/>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477000" y="6451559"/>
              <a:ext cx="1385887" cy="254041"/>
            </a:xfrm>
            <a:prstGeom prst="rect">
              <a:avLst/>
            </a:prstGeom>
          </p:spPr>
        </p:pic>
        <p:cxnSp>
          <p:nvCxnSpPr>
            <p:cNvPr id="11" name="Straight Connector 10"/>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7799"/>
            <a:ext cx="4114800" cy="2093567"/>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799"/>
            <a:ext cx="4114800" cy="2093567"/>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0"/>
          </p:nvPr>
        </p:nvSpPr>
        <p:spPr/>
        <p:txBody>
          <a:bodyPr/>
          <a:lstStyle/>
          <a:p>
            <a:fld id="{1DC70519-3D27-4D5B-A312-0DC52B8ED593}" type="slidenum">
              <a:rPr lang="en-US" smtClean="0"/>
              <a:pPr/>
              <a:t>‹#›</a:t>
            </a:fld>
            <a:endParaRPr lang="en-US" dirty="0"/>
          </a:p>
        </p:txBody>
      </p:sp>
      <p:sp>
        <p:nvSpPr>
          <p:cNvPr id="8" name="Footer Placeholder 7"/>
          <p:cNvSpPr>
            <a:spLocks noGrp="1"/>
          </p:cNvSpPr>
          <p:nvPr>
            <p:ph type="ftr" sz="quarter" idx="11"/>
          </p:nvPr>
        </p:nvSpPr>
        <p:spPr/>
        <p:txBody>
          <a:bodyPr/>
          <a:lstStyle/>
          <a:p>
            <a:r>
              <a:rPr lang="en-US" smtClean="0"/>
              <a:t>Microsoft Confidential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72656"/>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7800"/>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72656"/>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0"/>
          </p:nvPr>
        </p:nvSpPr>
        <p:spPr/>
        <p:txBody>
          <a:bodyPr/>
          <a:lstStyle/>
          <a:p>
            <a:fld id="{1DC70519-3D27-4D5B-A312-0DC52B8ED593}" type="slidenum">
              <a:rPr lang="en-US" smtClean="0"/>
              <a:pPr/>
              <a:t>‹#›</a:t>
            </a:fld>
            <a:endParaRPr lang="en-US" dirty="0"/>
          </a:p>
        </p:txBody>
      </p:sp>
      <p:sp>
        <p:nvSpPr>
          <p:cNvPr id="10" name="Footer Placeholder 9"/>
          <p:cNvSpPr>
            <a:spLocks noGrp="1"/>
          </p:cNvSpPr>
          <p:nvPr>
            <p:ph type="ftr" sz="quarter" idx="11"/>
          </p:nvPr>
        </p:nvSpPr>
        <p:spPr/>
        <p:txBody>
          <a:bodyPr/>
          <a:lstStyle/>
          <a:p>
            <a:r>
              <a:rPr lang="en-US" smtClean="0"/>
              <a:t>Microsoft Confidential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p>
            <a:fld id="{1DC70519-3D27-4D5B-A312-0DC52B8ED593}" type="slidenum">
              <a:rPr lang="en-US" smtClean="0"/>
              <a:pPr/>
              <a:t>‹#›</a:t>
            </a:fld>
            <a:endParaRPr lang="en-US" dirty="0"/>
          </a:p>
        </p:txBody>
      </p:sp>
      <p:sp>
        <p:nvSpPr>
          <p:cNvPr id="6" name="Footer Placeholder 5"/>
          <p:cNvSpPr>
            <a:spLocks noGrp="1"/>
          </p:cNvSpPr>
          <p:nvPr>
            <p:ph type="ftr" sz="quarter" idx="11"/>
          </p:nvPr>
        </p:nvSpPr>
        <p:spPr/>
        <p:txBody>
          <a:bodyPr/>
          <a:lstStyle/>
          <a:p>
            <a:r>
              <a:rPr lang="en-US" smtClean="0"/>
              <a:t>Microsoft Confidential</a:t>
            </a:r>
            <a:endParaRPr lang="en-US" dirty="0"/>
          </a:p>
        </p:txBody>
      </p:sp>
      <p:grpSp>
        <p:nvGrpSpPr>
          <p:cNvPr id="7" name="Group 6"/>
          <p:cNvGrpSpPr/>
          <p:nvPr userDrawn="1"/>
        </p:nvGrpSpPr>
        <p:grpSpPr>
          <a:xfrm>
            <a:off x="6477000" y="6451559"/>
            <a:ext cx="2286000" cy="254041"/>
            <a:chOff x="6477000" y="6451559"/>
            <a:chExt cx="2286000" cy="254041"/>
          </a:xfrm>
        </p:grpSpPr>
        <p:sp>
          <p:nvSpPr>
            <p:cNvPr id="8" name="TextBox 7"/>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9" name="Picture 8"/>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6477000" y="6451559"/>
              <a:ext cx="1385887" cy="254041"/>
            </a:xfrm>
            <a:prstGeom prst="rect">
              <a:avLst/>
            </a:prstGeom>
          </p:spPr>
        </p:pic>
        <p:cxnSp>
          <p:nvCxnSpPr>
            <p:cNvPr id="10" name="Straight Connector 9"/>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Option A)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3657600" y="1066800"/>
            <a:ext cx="3781425" cy="2022798"/>
          </a:xfrm>
          <a:prstGeom prst="rect">
            <a:avLst/>
          </a:prstGeom>
        </p:spPr>
      </p:pic>
      <p:sp>
        <p:nvSpPr>
          <p:cNvPr id="4" name="TextBox 3"/>
          <p:cNvSpPr txBox="1"/>
          <p:nvPr userDrawn="1"/>
        </p:nvSpPr>
        <p:spPr>
          <a:xfrm>
            <a:off x="4267200" y="3352800"/>
            <a:ext cx="2209800" cy="387798"/>
          </a:xfrm>
          <a:prstGeom prst="rect">
            <a:avLst/>
          </a:prstGeom>
          <a:noFill/>
        </p:spPr>
        <p:txBody>
          <a:bodyPr wrap="square" lIns="0" tIns="0" rIns="0" bIns="0" rtlCol="0">
            <a:spAutoFit/>
          </a:bodyPr>
          <a:lstStyle/>
          <a:p>
            <a:pPr algn="ctr">
              <a:lnSpc>
                <a:spcPct val="90000"/>
              </a:lnSpc>
            </a:pPr>
            <a:r>
              <a:rPr lang="en-US" sz="2800" dirty="0" smtClean="0">
                <a:gradFill>
                  <a:gsLst>
                    <a:gs pos="0">
                      <a:schemeClr val="tx1"/>
                    </a:gs>
                    <a:gs pos="86000">
                      <a:schemeClr val="tx1"/>
                    </a:gs>
                  </a:gsLst>
                  <a:lin ang="5400000" scaled="0"/>
                </a:gradFill>
              </a:rPr>
              <a:t>Ignite</a:t>
            </a: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8382000" cy="666385"/>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tx1"/>
                    </a:gs>
                    <a:gs pos="100000">
                      <a:schemeClr val="tx1"/>
                    </a:gs>
                  </a:gsLst>
                  <a:lin ang="5400000" scaled="0"/>
                </a:gradFill>
              </a:defRPr>
            </a:lvl1pPr>
          </a:lstStyle>
          <a:p>
            <a:r>
              <a:rPr lang="en-US" smtClean="0"/>
              <a:t>Microsoft Confidential</a:t>
            </a:r>
            <a:endParaRPr lang="en-US" dirty="0"/>
          </a:p>
        </p:txBody>
      </p:sp>
      <p:sp>
        <p:nvSpPr>
          <p:cNvPr id="5" name="Slide Number Placeholder 4"/>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tx1"/>
                    </a:gs>
                    <a:gs pos="100000">
                      <a:schemeClr val="tx1"/>
                    </a:gs>
                  </a:gsLst>
                  <a:lin ang="5400000" scaled="0"/>
                </a:gradFill>
              </a:defRPr>
            </a:lvl1pPr>
          </a:lstStyle>
          <a:p>
            <a:fld id="{1DC70519-3D27-4D5B-A312-0DC52B8ED593}" type="slidenum">
              <a:rPr lang="en-US" smtClean="0"/>
              <a:pPr/>
              <a:t>‹#›</a:t>
            </a:fld>
            <a:endParaRPr lang="en-US" dirty="0"/>
          </a:p>
        </p:txBody>
      </p:sp>
      <p:grpSp>
        <p:nvGrpSpPr>
          <p:cNvPr id="6" name="Group 5"/>
          <p:cNvGrpSpPr/>
          <p:nvPr/>
        </p:nvGrpSpPr>
        <p:grpSpPr>
          <a:xfrm>
            <a:off x="6477000" y="6451559"/>
            <a:ext cx="2286000" cy="254041"/>
            <a:chOff x="6477000" y="6451559"/>
            <a:chExt cx="2286000" cy="254041"/>
          </a:xfrm>
        </p:grpSpPr>
        <p:sp>
          <p:nvSpPr>
            <p:cNvPr id="7" name="TextBox 6"/>
            <p:cNvSpPr txBox="1"/>
            <p:nvPr userDrawn="1"/>
          </p:nvSpPr>
          <p:spPr>
            <a:xfrm>
              <a:off x="8001000" y="6527759"/>
              <a:ext cx="762000" cy="166199"/>
            </a:xfrm>
            <a:prstGeom prst="rect">
              <a:avLst/>
            </a:prstGeom>
            <a:noFill/>
          </p:spPr>
          <p:txBody>
            <a:bodyPr wrap="square" lIns="0" tIns="0" rIns="0" bIns="0" rtlCol="0">
              <a:spAutoFit/>
            </a:bodyPr>
            <a:lstStyle/>
            <a:p>
              <a:pPr>
                <a:lnSpc>
                  <a:spcPct val="90000"/>
                </a:lnSpc>
              </a:pPr>
              <a:r>
                <a:rPr lang="en-US" sz="1200" dirty="0" smtClean="0">
                  <a:gradFill>
                    <a:gsLst>
                      <a:gs pos="0">
                        <a:schemeClr val="tx1"/>
                      </a:gs>
                      <a:gs pos="86000">
                        <a:schemeClr val="tx1"/>
                      </a:gs>
                    </a:gsLst>
                    <a:lin ang="5400000" scaled="0"/>
                  </a:gradFill>
                </a:rPr>
                <a:t>Ignite</a:t>
              </a:r>
            </a:p>
          </p:txBody>
        </p:sp>
        <p:pic>
          <p:nvPicPr>
            <p:cNvPr id="8" name="Picture 7"/>
            <p:cNvPicPr>
              <a:picLocks noChangeAspect="1"/>
            </p:cNvPicPr>
            <p:nvPr userDrawn="1"/>
          </p:nvPicPr>
          <p:blipFill>
            <a:blip r:embed="rId15">
              <a:extLst>
                <a:ext uri="{28A0092B-C50C-407E-A947-70E740481C1C}">
                  <a14:useLocalDpi xmlns:a14="http://schemas.microsoft.com/office/drawing/2010/main" xmlns="" val="0"/>
                </a:ext>
              </a:extLst>
            </a:blip>
            <a:stretch>
              <a:fillRect/>
            </a:stretch>
          </p:blipFill>
          <p:spPr>
            <a:xfrm>
              <a:off x="6477000" y="6451559"/>
              <a:ext cx="1385887" cy="254041"/>
            </a:xfrm>
            <a:prstGeom prst="rect">
              <a:avLst/>
            </a:prstGeom>
          </p:spPr>
        </p:pic>
        <p:cxnSp>
          <p:nvCxnSpPr>
            <p:cNvPr id="9" name="Straight Connector 8"/>
            <p:cNvCxnSpPr/>
            <p:nvPr userDrawn="1"/>
          </p:nvCxnSpPr>
          <p:spPr>
            <a:xfrm rot="5400000">
              <a:off x="7810500" y="6565859"/>
              <a:ext cx="228600"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22" r:id="rId12"/>
  </p:sldLayoutIdLst>
  <p:transition>
    <p:fade/>
  </p:transition>
  <p:hf hd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5000"/>
        <a:buFontTx/>
        <a:buBlip>
          <a:blip r:embed="rId16"/>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5000"/>
        <a:buFontTx/>
        <a:buBlip>
          <a:blip r:embed="rId17"/>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5000"/>
        <a:buFontTx/>
        <a:buBlip>
          <a:blip r:embed="rId17"/>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17"/>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17"/>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gradFill>
                  <a:gsLst>
                    <a:gs pos="0">
                      <a:schemeClr val="bg1"/>
                    </a:gs>
                    <a:gs pos="100000">
                      <a:schemeClr val="bg1"/>
                    </a:gs>
                  </a:gsLst>
                  <a:lin ang="5400000" scaled="0"/>
                </a:gradFill>
              </a:defRPr>
            </a:lvl1pPr>
          </a:lstStyle>
          <a:p>
            <a:r>
              <a:rPr lang="en-US" smtClean="0"/>
              <a:t>Microsoft Confidential</a:t>
            </a:r>
            <a:endParaRPr lang="en-US" dirty="0"/>
          </a:p>
        </p:txBody>
      </p:sp>
      <p:sp>
        <p:nvSpPr>
          <p:cNvPr id="6" name="Slide Number Placeholder 5"/>
          <p:cNvSpPr>
            <a:spLocks noGrp="1"/>
          </p:cNvSpPr>
          <p:nvPr>
            <p:ph type="sldNum" sz="quarter" idx="4"/>
          </p:nvPr>
        </p:nvSpPr>
        <p:spPr>
          <a:xfrm>
            <a:off x="381000" y="6356350"/>
            <a:ext cx="2133600" cy="365125"/>
          </a:xfrm>
          <a:prstGeom prst="rect">
            <a:avLst/>
          </a:prstGeom>
        </p:spPr>
        <p:txBody>
          <a:bodyPr vert="horz" lIns="91440" tIns="45720" rIns="91440" bIns="45720" rtlCol="0" anchor="ctr"/>
          <a:lstStyle>
            <a:lvl1pPr algn="l">
              <a:defRPr sz="1200">
                <a:gradFill>
                  <a:gsLst>
                    <a:gs pos="0">
                      <a:schemeClr val="bg1"/>
                    </a:gs>
                    <a:gs pos="100000">
                      <a:schemeClr val="bg1"/>
                    </a:gs>
                  </a:gsLst>
                  <a:lin ang="5400000" scaled="0"/>
                </a:gradFill>
              </a:defRPr>
            </a:lvl1pPr>
          </a:lstStyle>
          <a:p>
            <a:fld id="{CD7F07FF-5C5F-4D81-84FA-B6F3D740277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hf hdr="0" dt="0"/>
  <p:txStyles>
    <p:title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48.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9.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image" Target="../media/image68.png"/><Relationship Id="rId4" Type="http://schemas.openxmlformats.org/officeDocument/2006/relationships/image" Target="../media/image65.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9.png"/><Relationship Id="rId7" Type="http://schemas.openxmlformats.org/officeDocument/2006/relationships/image" Target="../media/image26.png"/><Relationship Id="rId12"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2.png"/><Relationship Id="rId1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81.jpe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png"/><Relationship Id="rId5" Type="http://schemas.openxmlformats.org/officeDocument/2006/relationships/image" Target="../media/image72.png"/><Relationship Id="rId10"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8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15.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0.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image" Target="../media/image98.png"/><Relationship Id="rId12" Type="http://schemas.openxmlformats.org/officeDocument/2006/relationships/image" Target="../media/image10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101.png"/><Relationship Id="rId5" Type="http://schemas.openxmlformats.org/officeDocument/2006/relationships/diagramColors" Target="../diagrams/colors1.xml"/><Relationship Id="rId10" Type="http://schemas.openxmlformats.org/officeDocument/2006/relationships/image" Target="../media/image100.png"/><Relationship Id="rId4" Type="http://schemas.openxmlformats.org/officeDocument/2006/relationships/diagramQuickStyle" Target="../diagrams/quickStyle1.xml"/><Relationship Id="rId9" Type="http://schemas.microsoft.com/office/2007/relationships/hdphoto" Target="../media/hdphoto1.wdp"/><Relationship Id="rId14" Type="http://schemas.openxmlformats.org/officeDocument/2006/relationships/image" Target="../media/image103.png"/></Relationships>
</file>

<file path=ppt/slides/_rels/slide44.xml.rels><?xml version="1.0" encoding="UTF-8" standalone="yes"?>
<Relationships xmlns="http://schemas.openxmlformats.org/package/2006/relationships"><Relationship Id="rId2" Type="http://schemas.openxmlformats.org/officeDocument/2006/relationships/hyperlink" Target="http://blogs.msdn.com/project"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hyperlink" Target="http://technet.microsoft.com/en-us/sharepoint/ee263917.aspx" TargetMode="External"/><Relationship Id="rId2" Type="http://schemas.openxmlformats.org/officeDocument/2006/relationships/hyperlink" Target="http://sharepoint2010.microsoft.com/Pages/default.aspx" TargetMode="Externa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hyperlink" Target="http://msdn.microsoft.com/en-us/sharepoint/ee514561.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15000"/>
                </a:schemeClr>
              </a:gs>
              <a:gs pos="50000">
                <a:schemeClr val="bg1">
                  <a:lumMod val="85000"/>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4"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1" y="2044702"/>
            <a:ext cx="9325021" cy="4813299"/>
          </a:xfrm>
          <a:prstGeom prst="rect">
            <a:avLst/>
          </a:prstGeom>
          <a:noFill/>
        </p:spPr>
      </p:pic>
      <p:sp>
        <p:nvSpPr>
          <p:cNvPr id="2" name="Title 1"/>
          <p:cNvSpPr>
            <a:spLocks noGrp="1"/>
          </p:cNvSpPr>
          <p:nvPr>
            <p:ph type="title"/>
          </p:nvPr>
        </p:nvSpPr>
        <p:spPr>
          <a:xfrm>
            <a:off x="381000" y="228600"/>
            <a:ext cx="8382000" cy="830997"/>
          </a:xfrm>
        </p:spPr>
        <p:txBody>
          <a:bodyPr/>
          <a:lstStyle/>
          <a:p>
            <a:r>
              <a:rPr lang="en-US" sz="3600" dirty="0" smtClean="0"/>
              <a:t>Unified Project and Portfolio Management </a:t>
            </a:r>
            <a:br>
              <a:rPr lang="en-US" sz="3600" dirty="0" smtClean="0"/>
            </a:br>
            <a:r>
              <a:rPr lang="en-US" sz="2400" i="1" dirty="0" smtClean="0">
                <a:gradFill>
                  <a:gsLst>
                    <a:gs pos="50000">
                      <a:srgbClr val="CDD804">
                        <a:lumMod val="40000"/>
                        <a:lumOff val="60000"/>
                      </a:srgbClr>
                    </a:gs>
                    <a:gs pos="100000">
                      <a:srgbClr val="CDD804"/>
                    </a:gs>
                  </a:gsLst>
                  <a:lin ang="5400000" scaled="0"/>
                </a:gradFill>
                <a:sym typeface="Wingdings" pitchFamily="2" charset="2"/>
              </a:rPr>
              <a:t>Capture all work in a central </a:t>
            </a:r>
            <a:r>
              <a:rPr lang="en-US" sz="2400" i="1" dirty="0">
                <a:gradFill>
                  <a:gsLst>
                    <a:gs pos="50000">
                      <a:srgbClr val="CDD804">
                        <a:lumMod val="40000"/>
                        <a:lumOff val="60000"/>
                      </a:srgbClr>
                    </a:gs>
                    <a:gs pos="100000">
                      <a:srgbClr val="CDD804"/>
                    </a:gs>
                  </a:gsLst>
                  <a:lin ang="5400000" scaled="0"/>
                </a:gradFill>
                <a:sym typeface="Wingdings" pitchFamily="2" charset="2"/>
              </a:rPr>
              <a:t>r</a:t>
            </a:r>
            <a:r>
              <a:rPr lang="en-US" sz="2400" i="1" dirty="0" smtClean="0">
                <a:gradFill>
                  <a:gsLst>
                    <a:gs pos="50000">
                      <a:srgbClr val="CDD804">
                        <a:lumMod val="40000"/>
                        <a:lumOff val="60000"/>
                      </a:srgbClr>
                    </a:gs>
                    <a:gs pos="100000">
                      <a:srgbClr val="CDD804"/>
                    </a:gs>
                  </a:gsLst>
                  <a:lin ang="5400000" scaled="0"/>
                </a:gradFill>
                <a:sym typeface="Wingdings" pitchFamily="2" charset="2"/>
              </a:rPr>
              <a:t>epository</a:t>
            </a:r>
            <a:endParaRPr lang="en-US" sz="2000" i="1" dirty="0">
              <a:gradFill>
                <a:gsLst>
                  <a:gs pos="50000">
                    <a:srgbClr val="CDD804">
                      <a:lumMod val="40000"/>
                      <a:lumOff val="60000"/>
                    </a:srgbClr>
                  </a:gs>
                  <a:gs pos="100000">
                    <a:srgbClr val="CDD804"/>
                  </a:gs>
                </a:gsLst>
                <a:lin ang="5400000" scaled="0"/>
              </a:gradFill>
            </a:endParaRPr>
          </a:p>
        </p:txBody>
      </p:sp>
      <p:grpSp>
        <p:nvGrpSpPr>
          <p:cNvPr id="16" name="Group 15"/>
          <p:cNvGrpSpPr/>
          <p:nvPr/>
        </p:nvGrpSpPr>
        <p:grpSpPr>
          <a:xfrm>
            <a:off x="389436" y="1676401"/>
            <a:ext cx="8022139" cy="457199"/>
            <a:chOff x="1489697" y="3200400"/>
            <a:chExt cx="9201200" cy="457199"/>
          </a:xfrm>
        </p:grpSpPr>
        <p:grpSp>
          <p:nvGrpSpPr>
            <p:cNvPr id="7" name="Group 6"/>
            <p:cNvGrpSpPr/>
            <p:nvPr/>
          </p:nvGrpSpPr>
          <p:grpSpPr>
            <a:xfrm>
              <a:off x="1489697" y="3200400"/>
              <a:ext cx="3256968" cy="457199"/>
              <a:chOff x="197" y="0"/>
              <a:chExt cx="3256968" cy="457199"/>
            </a:xfrm>
          </p:grpSpPr>
          <p:sp>
            <p:nvSpPr>
              <p:cNvPr id="14" name="Chevron 13"/>
              <p:cNvSpPr/>
              <p:nvPr/>
            </p:nvSpPr>
            <p:spPr>
              <a:xfrm>
                <a:off x="197" y="0"/>
                <a:ext cx="3256968"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5" name="Chevron 4"/>
              <p:cNvSpPr/>
              <p:nvPr/>
            </p:nvSpPr>
            <p:spPr>
              <a:xfrm>
                <a:off x="228797" y="0"/>
                <a:ext cx="2799769" cy="4571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lvl="0" algn="ctr" defTabSz="914400">
                  <a:lnSpc>
                    <a:spcPct val="90000"/>
                  </a:lnSpc>
                  <a:spcBef>
                    <a:spcPct val="50000"/>
                  </a:spcBef>
                  <a:spcAft>
                    <a:spcPct val="35000"/>
                  </a:spcAft>
                  <a:defRPr/>
                </a:pPr>
                <a:r>
                  <a:rPr lang="en-US" sz="16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Capture all Requests</a:t>
                </a:r>
                <a:endPar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endParaRPr>
              </a:p>
            </p:txBody>
          </p:sp>
        </p:grpSp>
        <p:grpSp>
          <p:nvGrpSpPr>
            <p:cNvPr id="8" name="Group 7"/>
            <p:cNvGrpSpPr/>
            <p:nvPr/>
          </p:nvGrpSpPr>
          <p:grpSpPr>
            <a:xfrm>
              <a:off x="4519501" y="3200400"/>
              <a:ext cx="2663019" cy="457199"/>
              <a:chOff x="2882788" y="0"/>
              <a:chExt cx="2663019" cy="457199"/>
            </a:xfrm>
          </p:grpSpPr>
          <p:sp>
            <p:nvSpPr>
              <p:cNvPr id="12" name="Chevron 11"/>
              <p:cNvSpPr/>
              <p:nvPr/>
            </p:nvSpPr>
            <p:spPr>
              <a:xfrm>
                <a:off x="2882788" y="0"/>
                <a:ext cx="2663019"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3" name="Chevron 6"/>
              <p:cNvSpPr/>
              <p:nvPr/>
            </p:nvSpPr>
            <p:spPr>
              <a:xfrm>
                <a:off x="3111388" y="0"/>
                <a:ext cx="2205820" cy="4571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lvl="0" algn="ctr" defTabSz="914400">
                  <a:lnSpc>
                    <a:spcPct val="90000"/>
                  </a:lnSpc>
                  <a:spcBef>
                    <a:spcPct val="50000"/>
                  </a:spcBef>
                  <a:spcAft>
                    <a:spcPct val="35000"/>
                  </a:spcAft>
                  <a:defRPr/>
                </a:pPr>
                <a:r>
                  <a:rPr lang="en-US" sz="16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Control via Workflow</a:t>
                </a:r>
                <a:endPar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endParaRPr>
              </a:p>
            </p:txBody>
          </p:sp>
        </p:grpSp>
        <p:grpSp>
          <p:nvGrpSpPr>
            <p:cNvPr id="9" name="Group 8"/>
            <p:cNvGrpSpPr/>
            <p:nvPr/>
          </p:nvGrpSpPr>
          <p:grpSpPr>
            <a:xfrm>
              <a:off x="6947126" y="3200400"/>
              <a:ext cx="3743771" cy="457199"/>
              <a:chOff x="5171431" y="0"/>
              <a:chExt cx="3743771" cy="457199"/>
            </a:xfrm>
          </p:grpSpPr>
          <p:sp>
            <p:nvSpPr>
              <p:cNvPr id="10" name="Chevron 9"/>
              <p:cNvSpPr/>
              <p:nvPr/>
            </p:nvSpPr>
            <p:spPr>
              <a:xfrm>
                <a:off x="5171431" y="0"/>
                <a:ext cx="3743771" cy="457199"/>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sp>
          <p:sp>
            <p:nvSpPr>
              <p:cNvPr id="11" name="Chevron 8"/>
              <p:cNvSpPr/>
              <p:nvPr/>
            </p:nvSpPr>
            <p:spPr>
              <a:xfrm>
                <a:off x="5400031" y="0"/>
                <a:ext cx="3286572" cy="4571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lvl="0" algn="ctr" defTabSz="914400">
                  <a:lnSpc>
                    <a:spcPct val="90000"/>
                  </a:lnSpc>
                  <a:spcBef>
                    <a:spcPct val="50000"/>
                  </a:spcBef>
                  <a:spcAft>
                    <a:spcPct val="35000"/>
                  </a:spcAft>
                  <a:defRPr/>
                </a:pPr>
                <a:r>
                  <a:rPr lang="en-US" sz="16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Build Business Case</a:t>
                </a:r>
                <a:endParaRPr lang="en-US" sz="1600" b="1" i="1" kern="0" dirty="0">
                  <a:gradFill>
                    <a:gsLst>
                      <a:gs pos="0">
                        <a:srgbClr val="FFFFFF"/>
                      </a:gs>
                      <a:gs pos="100000">
                        <a:srgbClr val="FFFFFF"/>
                      </a:gs>
                    </a:gsLst>
                    <a:lin ang="0" scaled="1"/>
                  </a:gradFill>
                  <a:effectLst>
                    <a:outerShdw blurRad="139700" algn="ctr" rotWithShape="0">
                      <a:prstClr val="black"/>
                    </a:outerShdw>
                  </a:effectLst>
                  <a:latin typeface="Segoe Semibold"/>
                </a:endParaRPr>
              </a:p>
            </p:txBody>
          </p:sp>
        </p:grpSp>
      </p:grpSp>
      <p:grpSp>
        <p:nvGrpSpPr>
          <p:cNvPr id="6" name="Group 5"/>
          <p:cNvGrpSpPr/>
          <p:nvPr/>
        </p:nvGrpSpPr>
        <p:grpSpPr>
          <a:xfrm>
            <a:off x="388938" y="2819400"/>
            <a:ext cx="8929416" cy="3056003"/>
            <a:chOff x="388938" y="2819400"/>
            <a:chExt cx="8929416" cy="3056003"/>
          </a:xfrm>
        </p:grpSpPr>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34000" y="2819400"/>
              <a:ext cx="3984354" cy="2871787"/>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grpSp>
          <p:nvGrpSpPr>
            <p:cNvPr id="58" name="Group 20"/>
            <p:cNvGrpSpPr/>
            <p:nvPr/>
          </p:nvGrpSpPr>
          <p:grpSpPr>
            <a:xfrm>
              <a:off x="3280946" y="3077922"/>
              <a:ext cx="2313331" cy="2244466"/>
              <a:chOff x="5027613" y="3505200"/>
              <a:chExt cx="2299704" cy="2231245"/>
            </a:xfrm>
          </p:grpSpPr>
          <p:pic>
            <p:nvPicPr>
              <p:cNvPr id="91"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5" cstate="print"/>
              <a:srcRect/>
              <a:stretch>
                <a:fillRect/>
              </a:stretch>
            </p:blipFill>
            <p:spPr bwMode="auto">
              <a:xfrm>
                <a:off x="5865812" y="4343400"/>
                <a:ext cx="1461505" cy="1393045"/>
              </a:xfrm>
              <a:prstGeom prst="rect">
                <a:avLst/>
              </a:prstGeom>
              <a:noFill/>
            </p:spPr>
          </p:pic>
          <p:pic>
            <p:nvPicPr>
              <p:cNvPr id="92"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5" cstate="print"/>
              <a:srcRect/>
              <a:stretch>
                <a:fillRect/>
              </a:stretch>
            </p:blipFill>
            <p:spPr bwMode="auto">
              <a:xfrm>
                <a:off x="5027613" y="3962400"/>
                <a:ext cx="1066800" cy="1016829"/>
              </a:xfrm>
              <a:prstGeom prst="rect">
                <a:avLst/>
              </a:prstGeom>
              <a:noFill/>
            </p:spPr>
          </p:pic>
          <p:pic>
            <p:nvPicPr>
              <p:cNvPr id="93" name="Picture 12" descr="C:\Program Files\Microsoft Resource DVD Artwork\DVD_ART\Artwork_Imagery\HARDWARE_IMAGERY\Illustration - Misc Hardware\Windows Vista Illustration Icons\Cog Wheel Gear.png"/>
              <p:cNvPicPr>
                <a:picLocks noChangeAspect="1" noChangeArrowheads="1"/>
              </p:cNvPicPr>
              <p:nvPr/>
            </p:nvPicPr>
            <p:blipFill>
              <a:blip r:embed="rId5" cstate="print"/>
              <a:srcRect/>
              <a:stretch>
                <a:fillRect/>
              </a:stretch>
            </p:blipFill>
            <p:spPr bwMode="auto">
              <a:xfrm>
                <a:off x="5789612" y="3505200"/>
                <a:ext cx="879392" cy="838200"/>
              </a:xfrm>
              <a:prstGeom prst="rect">
                <a:avLst/>
              </a:prstGeom>
              <a:noFill/>
            </p:spPr>
          </p:pic>
        </p:grpSp>
        <p:grpSp>
          <p:nvGrpSpPr>
            <p:cNvPr id="59" name="Group 25"/>
            <p:cNvGrpSpPr/>
            <p:nvPr/>
          </p:nvGrpSpPr>
          <p:grpSpPr>
            <a:xfrm>
              <a:off x="1115140" y="3488251"/>
              <a:ext cx="1679926" cy="1594817"/>
              <a:chOff x="811004" y="3579478"/>
              <a:chExt cx="1795463" cy="1704502"/>
            </a:xfrm>
          </p:grpSpPr>
          <p:sp>
            <p:nvSpPr>
              <p:cNvPr id="88" name="Freeform 31"/>
              <p:cNvSpPr>
                <a:spLocks/>
              </p:cNvSpPr>
              <p:nvPr/>
            </p:nvSpPr>
            <p:spPr bwMode="auto">
              <a:xfrm rot="4500000">
                <a:off x="1542285" y="4219798"/>
                <a:ext cx="332901" cy="17954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89" name="Freeform 31"/>
              <p:cNvSpPr>
                <a:spLocks/>
              </p:cNvSpPr>
              <p:nvPr/>
            </p:nvSpPr>
            <p:spPr bwMode="auto">
              <a:xfrm rot="6300000">
                <a:off x="1542285" y="2848197"/>
                <a:ext cx="332901" cy="17954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90" name="Freeform 31"/>
              <p:cNvSpPr>
                <a:spLocks/>
              </p:cNvSpPr>
              <p:nvPr/>
            </p:nvSpPr>
            <p:spPr bwMode="auto">
              <a:xfrm rot="5400000">
                <a:off x="1542285" y="3533997"/>
                <a:ext cx="332901" cy="17954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grpSp>
          <p:nvGrpSpPr>
            <p:cNvPr id="60" name="Group 32"/>
            <p:cNvGrpSpPr/>
            <p:nvPr/>
          </p:nvGrpSpPr>
          <p:grpSpPr>
            <a:xfrm>
              <a:off x="388938" y="3287512"/>
              <a:ext cx="1382754" cy="1996305"/>
              <a:chOff x="1718526" y="3200400"/>
              <a:chExt cx="1477852" cy="2133600"/>
            </a:xfrm>
          </p:grpSpPr>
          <p:pic>
            <p:nvPicPr>
              <p:cNvPr id="82" name="Picture 3" descr="\\SERVER3\InternalBin\Resource DVD\DVD_ART36\Artwork_Imagery\Shapes\Circular shapes\sphere ball\Istock 6353432 Shiny spheres\gray-shiny-sphere.png"/>
              <p:cNvPicPr>
                <a:picLocks noChangeAspect="1" noChangeArrowheads="1"/>
              </p:cNvPicPr>
              <p:nvPr/>
            </p:nvPicPr>
            <p:blipFill>
              <a:blip r:embed="rId6" cstate="print"/>
              <a:srcRect/>
              <a:stretch>
                <a:fillRect/>
              </a:stretch>
            </p:blipFill>
            <p:spPr bwMode="auto">
              <a:xfrm>
                <a:off x="1751012" y="4343400"/>
                <a:ext cx="618125" cy="609600"/>
              </a:xfrm>
              <a:prstGeom prst="rect">
                <a:avLst/>
              </a:prstGeom>
              <a:noFill/>
            </p:spPr>
          </p:pic>
          <p:pic>
            <p:nvPicPr>
              <p:cNvPr id="83" name="Picture 5" descr="\\SERVER3\InternalBin\Resource DVD\DVD_ART36\Artwork_Imagery\Shapes\Circular shapes\sphere ball\Istock 6353432 Shiny spheres\teal-shiny-sphere.png"/>
              <p:cNvPicPr>
                <a:picLocks noChangeAspect="1" noChangeArrowheads="1"/>
              </p:cNvPicPr>
              <p:nvPr/>
            </p:nvPicPr>
            <p:blipFill>
              <a:blip r:embed="rId7" cstate="print"/>
              <a:srcRect/>
              <a:stretch>
                <a:fillRect/>
              </a:stretch>
            </p:blipFill>
            <p:spPr bwMode="auto">
              <a:xfrm>
                <a:off x="2055812" y="3200400"/>
                <a:ext cx="386328" cy="381000"/>
              </a:xfrm>
              <a:prstGeom prst="rect">
                <a:avLst/>
              </a:prstGeom>
              <a:noFill/>
            </p:spPr>
          </p:pic>
          <p:pic>
            <p:nvPicPr>
              <p:cNvPr id="84" name="Picture 4" descr="\\SERVER3\InternalBin\Resource DVD\DVD_ART36\Artwork_Imagery\Shapes\Circular shapes\sphere ball\Istock 6353432 Shiny spheres\white-shiny-sphere.png"/>
              <p:cNvPicPr>
                <a:picLocks noChangeAspect="1" noChangeArrowheads="1"/>
              </p:cNvPicPr>
              <p:nvPr/>
            </p:nvPicPr>
            <p:blipFill>
              <a:blip r:embed="rId8" cstate="print"/>
              <a:srcRect/>
              <a:stretch>
                <a:fillRect/>
              </a:stretch>
            </p:blipFill>
            <p:spPr bwMode="auto">
              <a:xfrm>
                <a:off x="2360612" y="3521993"/>
                <a:ext cx="835766" cy="821407"/>
              </a:xfrm>
              <a:prstGeom prst="rect">
                <a:avLst/>
              </a:prstGeom>
              <a:noFill/>
            </p:spPr>
          </p:pic>
          <p:pic>
            <p:nvPicPr>
              <p:cNvPr id="85" name="Picture 6" descr="\\SERVER3\InternalBin\Resource DVD\DVD_ART36\Artwork_Imagery\Shapes\Circular shapes\sphere ball\Istock 6353432 Shiny spheres\orange-shiny-sphere.png"/>
              <p:cNvPicPr>
                <a:picLocks noChangeAspect="1" noChangeArrowheads="1"/>
              </p:cNvPicPr>
              <p:nvPr/>
            </p:nvPicPr>
            <p:blipFill>
              <a:blip r:embed="rId9" cstate="print"/>
              <a:srcRect/>
              <a:stretch>
                <a:fillRect/>
              </a:stretch>
            </p:blipFill>
            <p:spPr bwMode="auto">
              <a:xfrm>
                <a:off x="2741612" y="4648200"/>
                <a:ext cx="341198" cy="336493"/>
              </a:xfrm>
              <a:prstGeom prst="rect">
                <a:avLst/>
              </a:prstGeom>
              <a:noFill/>
            </p:spPr>
          </p:pic>
          <p:pic>
            <p:nvPicPr>
              <p:cNvPr id="86" name="Picture 5" descr="\\SERVER3\InternalBin\Resource DVD\DVD_ART36\Artwork_Imagery\Shapes\Circular shapes\sphere ball\Istock 6353432 Shiny spheres\teal-shiny-sphere.png"/>
              <p:cNvPicPr>
                <a:picLocks noChangeAspect="1" noChangeArrowheads="1"/>
              </p:cNvPicPr>
              <p:nvPr/>
            </p:nvPicPr>
            <p:blipFill>
              <a:blip r:embed="rId7" cstate="print"/>
              <a:srcRect/>
              <a:stretch>
                <a:fillRect/>
              </a:stretch>
            </p:blipFill>
            <p:spPr bwMode="auto">
              <a:xfrm>
                <a:off x="2284412" y="4953000"/>
                <a:ext cx="386328" cy="381000"/>
              </a:xfrm>
              <a:prstGeom prst="rect">
                <a:avLst/>
              </a:prstGeom>
              <a:noFill/>
            </p:spPr>
          </p:pic>
          <p:pic>
            <p:nvPicPr>
              <p:cNvPr id="87" name="Picture 6" descr="\\SERVER3\InternalBin\Resource DVD\DVD_ART36\Artwork_Imagery\Shapes\Circular shapes\sphere ball\Istock 6353432 Shiny spheres\orange-shiny-sphere.png"/>
              <p:cNvPicPr>
                <a:picLocks noChangeAspect="1" noChangeArrowheads="1"/>
              </p:cNvPicPr>
              <p:nvPr/>
            </p:nvPicPr>
            <p:blipFill>
              <a:blip r:embed="rId9" cstate="print"/>
              <a:srcRect/>
              <a:stretch>
                <a:fillRect/>
              </a:stretch>
            </p:blipFill>
            <p:spPr bwMode="auto">
              <a:xfrm>
                <a:off x="1718526" y="3657600"/>
                <a:ext cx="341198" cy="336493"/>
              </a:xfrm>
              <a:prstGeom prst="rect">
                <a:avLst/>
              </a:prstGeom>
              <a:noFill/>
            </p:spPr>
          </p:pic>
        </p:grpSp>
        <p:grpSp>
          <p:nvGrpSpPr>
            <p:cNvPr id="61" name="Group 33"/>
            <p:cNvGrpSpPr/>
            <p:nvPr/>
          </p:nvGrpSpPr>
          <p:grpSpPr>
            <a:xfrm flipV="1">
              <a:off x="4437612" y="2875682"/>
              <a:ext cx="888119" cy="202279"/>
              <a:chOff x="5564670" y="5538830"/>
              <a:chExt cx="1124102" cy="256027"/>
            </a:xfrm>
          </p:grpSpPr>
          <p:sp>
            <p:nvSpPr>
              <p:cNvPr id="79" name="Oval 78"/>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80" name="Straight Connector 79"/>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79"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4678424" y="2873998"/>
              <a:ext cx="1444880" cy="480131"/>
            </a:xfrm>
            <a:prstGeom prst="rect">
              <a:avLst/>
            </a:prstGeom>
            <a:noFill/>
          </p:spPr>
          <p:txBody>
            <a:bodyPr wrap="square" rtlCol="0">
              <a:spAutoFit/>
            </a:bodyPr>
            <a:lstStyle/>
            <a:p>
              <a:pPr marL="227013" indent="-227013" fontAlgn="base">
                <a:lnSpc>
                  <a:spcPct val="90000"/>
                </a:lnSpc>
                <a:spcBef>
                  <a:spcPct val="20000"/>
                </a:spcBef>
                <a:spcAft>
                  <a:spcPct val="0"/>
                </a:spcAft>
              </a:pPr>
              <a:r>
                <a:rPr lang="en-US" sz="1400" b="1" dirty="0" smtClean="0">
                  <a:gradFill>
                    <a:gsLst>
                      <a:gs pos="0">
                        <a:schemeClr val="tx1"/>
                      </a:gs>
                      <a:gs pos="100000">
                        <a:schemeClr val="tx1"/>
                      </a:gs>
                    </a:gsLst>
                    <a:lin ang="5400000" scaled="0"/>
                  </a:gradFill>
                </a:rPr>
                <a:t>Work Request Workflow</a:t>
              </a:r>
              <a:endParaRPr lang="en-US" sz="1050" b="1" dirty="0">
                <a:gradFill>
                  <a:gsLst>
                    <a:gs pos="0">
                      <a:schemeClr val="tx1"/>
                    </a:gs>
                    <a:gs pos="100000">
                      <a:schemeClr val="tx1"/>
                    </a:gs>
                  </a:gsLst>
                  <a:lin ang="5400000" scaled="0"/>
                </a:gradFill>
              </a:endParaRPr>
            </a:p>
          </p:txBody>
        </p:sp>
        <p:grpSp>
          <p:nvGrpSpPr>
            <p:cNvPr id="63" name="Group 38"/>
            <p:cNvGrpSpPr/>
            <p:nvPr/>
          </p:nvGrpSpPr>
          <p:grpSpPr>
            <a:xfrm flipH="1" flipV="1">
              <a:off x="2872325" y="3297105"/>
              <a:ext cx="888119" cy="202279"/>
              <a:chOff x="5564670" y="5538830"/>
              <a:chExt cx="1124102" cy="256027"/>
            </a:xfrm>
          </p:grpSpPr>
          <p:sp>
            <p:nvSpPr>
              <p:cNvPr id="76" name="Oval 75"/>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77" name="Straight Connector 76"/>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6"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flipH="1">
              <a:off x="2450900" y="2875682"/>
              <a:ext cx="1308299" cy="480131"/>
            </a:xfrm>
            <a:prstGeom prst="rect">
              <a:avLst/>
            </a:prstGeom>
            <a:noFill/>
          </p:spPr>
          <p:txBody>
            <a:bodyPr wrap="square" rtlCol="0">
              <a:spAutoFit/>
            </a:bodyPr>
            <a:lstStyle/>
            <a:p>
              <a:pPr marL="227013" indent="-227013" fontAlgn="base">
                <a:lnSpc>
                  <a:spcPct val="90000"/>
                </a:lnSpc>
                <a:spcBef>
                  <a:spcPct val="20000"/>
                </a:spcBef>
                <a:spcAft>
                  <a:spcPct val="0"/>
                </a:spcAft>
              </a:pPr>
              <a:r>
                <a:rPr lang="en-US" sz="1400" b="1" dirty="0" smtClean="0">
                  <a:gradFill>
                    <a:gsLst>
                      <a:gs pos="0">
                        <a:schemeClr val="tx1"/>
                      </a:gs>
                      <a:gs pos="100000">
                        <a:schemeClr val="tx1"/>
                      </a:gs>
                    </a:gsLst>
                    <a:lin ang="5400000" scaled="0"/>
                  </a:gradFill>
                </a:rPr>
                <a:t>IT Project Workflow</a:t>
              </a:r>
              <a:endParaRPr lang="en-US" sz="1400" b="1" dirty="0">
                <a:gradFill>
                  <a:gsLst>
                    <a:gs pos="0">
                      <a:schemeClr val="tx1"/>
                    </a:gs>
                    <a:gs pos="100000">
                      <a:schemeClr val="tx1"/>
                    </a:gs>
                  </a:gsLst>
                  <a:lin ang="5400000" scaled="0"/>
                </a:gradFill>
              </a:endParaRPr>
            </a:p>
          </p:txBody>
        </p:sp>
        <p:grpSp>
          <p:nvGrpSpPr>
            <p:cNvPr id="65" name="Group 43"/>
            <p:cNvGrpSpPr/>
            <p:nvPr/>
          </p:nvGrpSpPr>
          <p:grpSpPr>
            <a:xfrm flipH="1">
              <a:off x="3293748" y="4827991"/>
              <a:ext cx="888119" cy="202279"/>
              <a:chOff x="5564670" y="5538830"/>
              <a:chExt cx="1124102" cy="256027"/>
            </a:xfrm>
          </p:grpSpPr>
          <p:sp>
            <p:nvSpPr>
              <p:cNvPr id="73" name="Oval 72"/>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74" name="Straight Connector 73"/>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73"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flipH="1">
              <a:off x="2571309" y="5006917"/>
              <a:ext cx="1505083" cy="674031"/>
            </a:xfrm>
            <a:prstGeom prst="rect">
              <a:avLst/>
            </a:prstGeom>
            <a:noFill/>
          </p:spPr>
          <p:txBody>
            <a:bodyPr wrap="square" rtlCol="0">
              <a:spAutoFit/>
            </a:bodyPr>
            <a:lstStyle/>
            <a:p>
              <a:pPr marL="227013" indent="-227013" fontAlgn="base">
                <a:lnSpc>
                  <a:spcPct val="90000"/>
                </a:lnSpc>
                <a:spcBef>
                  <a:spcPct val="20000"/>
                </a:spcBef>
                <a:spcAft>
                  <a:spcPct val="0"/>
                </a:spcAft>
              </a:pPr>
              <a:r>
                <a:rPr lang="en-US" sz="1400" b="1" dirty="0" smtClean="0">
                  <a:gradFill>
                    <a:gsLst>
                      <a:gs pos="0">
                        <a:schemeClr val="tx1"/>
                      </a:gs>
                      <a:gs pos="100000">
                        <a:schemeClr val="tx1"/>
                      </a:gs>
                    </a:gsLst>
                    <a:lin ang="5400000" scaled="0"/>
                  </a:gradFill>
                </a:rPr>
                <a:t>Business Project Workflow</a:t>
              </a:r>
              <a:endParaRPr lang="en-US" sz="1400" b="1" dirty="0">
                <a:gradFill>
                  <a:gsLst>
                    <a:gs pos="0">
                      <a:schemeClr val="tx1"/>
                    </a:gs>
                    <a:gs pos="100000">
                      <a:schemeClr val="tx1"/>
                    </a:gs>
                  </a:gsLst>
                  <a:lin ang="5400000" scaled="0"/>
                </a:gradFill>
              </a:endParaRPr>
            </a:p>
          </p:txBody>
        </p:sp>
        <p:grpSp>
          <p:nvGrpSpPr>
            <p:cNvPr id="67" name="Group 48"/>
            <p:cNvGrpSpPr/>
            <p:nvPr/>
          </p:nvGrpSpPr>
          <p:grpSpPr>
            <a:xfrm flipH="1">
              <a:off x="5202306" y="5503349"/>
              <a:ext cx="888119" cy="202279"/>
              <a:chOff x="5564670" y="5538830"/>
              <a:chExt cx="1124102" cy="256027"/>
            </a:xfrm>
          </p:grpSpPr>
          <p:sp>
            <p:nvSpPr>
              <p:cNvPr id="70" name="Oval 69"/>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71" name="Straight Connector 70"/>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70"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68" name="Rounded Rectangular Callout 67"/>
            <p:cNvSpPr/>
            <p:nvPr/>
          </p:nvSpPr>
          <p:spPr bwMode="auto">
            <a:xfrm>
              <a:off x="4880967" y="5333573"/>
              <a:ext cx="1530798" cy="541830"/>
            </a:xfrm>
            <a:prstGeom prst="wedgeRoundRectCallout">
              <a:avLst>
                <a:gd name="adj1" fmla="val 54589"/>
                <a:gd name="adj2" fmla="val -18929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69" name="TextBox 68"/>
            <p:cNvSpPr txBox="1"/>
            <p:nvPr/>
          </p:nvSpPr>
          <p:spPr>
            <a:xfrm>
              <a:off x="4939968" y="5393776"/>
              <a:ext cx="1412795" cy="421423"/>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sz="1200" dirty="0" smtClean="0">
                  <a:gradFill>
                    <a:gsLst>
                      <a:gs pos="50000">
                        <a:schemeClr val="tx1"/>
                      </a:gs>
                      <a:gs pos="100000">
                        <a:schemeClr val="tx1"/>
                      </a:gs>
                    </a:gsLst>
                    <a:lin ang="5400000" scaled="0"/>
                  </a:gradFill>
                  <a:effectLst/>
                </a:rPr>
                <a:t>Strategic Impact Assessment</a:t>
              </a: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8600" y="1905000"/>
            <a:ext cx="4154985" cy="2904415"/>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18" name="Picture 2"/>
          <p:cNvPicPr>
            <a:picLocks noChangeAspect="1" noChangeArrowheads="1"/>
          </p:cNvPicPr>
          <p:nvPr/>
        </p:nvPicPr>
        <p:blipFill>
          <a:blip r:embed="rId4" cstate="print"/>
          <a:stretch>
            <a:fillRect/>
          </a:stretch>
        </p:blipFill>
        <p:spPr bwMode="auto">
          <a:xfrm>
            <a:off x="7324956" y="3760418"/>
            <a:ext cx="1702293" cy="2592896"/>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sp>
        <p:nvSpPr>
          <p:cNvPr id="4" name="Title 3"/>
          <p:cNvSpPr>
            <a:spLocks noGrp="1"/>
          </p:cNvSpPr>
          <p:nvPr>
            <p:ph type="title"/>
          </p:nvPr>
        </p:nvSpPr>
        <p:spPr/>
        <p:txBody>
          <a:bodyPr>
            <a:noAutofit/>
          </a:bodyPr>
          <a:lstStyle/>
          <a:p>
            <a:r>
              <a:rPr lang="en-US" sz="3600" dirty="0" smtClean="0"/>
              <a:t>Unified Project and Portfolio Management</a:t>
            </a:r>
            <a:br>
              <a:rPr lang="en-US" sz="3600" dirty="0" smtClean="0"/>
            </a:br>
            <a:r>
              <a:rPr lang="en-US" sz="2400" i="1" dirty="0">
                <a:gradFill>
                  <a:gsLst>
                    <a:gs pos="50000">
                      <a:srgbClr val="CDD804">
                        <a:lumMod val="40000"/>
                        <a:lumOff val="60000"/>
                      </a:srgbClr>
                    </a:gs>
                    <a:gs pos="100000">
                      <a:srgbClr val="CDD804"/>
                    </a:gs>
                  </a:gsLst>
                  <a:lin ang="5400000" scaled="0"/>
                </a:gradFill>
                <a:sym typeface="Wingdings" pitchFamily="2" charset="2"/>
              </a:rPr>
              <a:t>Select the r</a:t>
            </a:r>
            <a:r>
              <a:rPr lang="en-US" sz="2400" i="1" dirty="0" smtClean="0">
                <a:gradFill>
                  <a:gsLst>
                    <a:gs pos="50000">
                      <a:srgbClr val="CDD804">
                        <a:lumMod val="40000"/>
                        <a:lumOff val="60000"/>
                      </a:srgbClr>
                    </a:gs>
                    <a:gs pos="100000">
                      <a:srgbClr val="CDD804"/>
                    </a:gs>
                  </a:gsLst>
                  <a:lin ang="5400000" scaled="0"/>
                </a:gradFill>
                <a:sym typeface="Wingdings" pitchFamily="2" charset="2"/>
              </a:rPr>
              <a:t>ight </a:t>
            </a:r>
            <a:r>
              <a:rPr lang="en-US" sz="2400" i="1" dirty="0">
                <a:gradFill>
                  <a:gsLst>
                    <a:gs pos="50000">
                      <a:srgbClr val="CDD804">
                        <a:lumMod val="40000"/>
                        <a:lumOff val="60000"/>
                      </a:srgbClr>
                    </a:gs>
                    <a:gs pos="100000">
                      <a:srgbClr val="CDD804"/>
                    </a:gs>
                  </a:gsLst>
                  <a:lin ang="5400000" scaled="0"/>
                </a:gradFill>
                <a:sym typeface="Wingdings" pitchFamily="2" charset="2"/>
              </a:rPr>
              <a:t>p</a:t>
            </a:r>
            <a:r>
              <a:rPr lang="en-US" sz="2400" i="1" dirty="0" smtClean="0">
                <a:gradFill>
                  <a:gsLst>
                    <a:gs pos="50000">
                      <a:srgbClr val="CDD804">
                        <a:lumMod val="40000"/>
                        <a:lumOff val="60000"/>
                      </a:srgbClr>
                    </a:gs>
                    <a:gs pos="100000">
                      <a:srgbClr val="CDD804"/>
                    </a:gs>
                  </a:gsLst>
                  <a:lin ang="5400000" scaled="0"/>
                </a:gradFill>
                <a:sym typeface="Wingdings" pitchFamily="2" charset="2"/>
              </a:rPr>
              <a:t>rojects that align </a:t>
            </a:r>
            <a:r>
              <a:rPr lang="en-US" sz="2400" i="1" dirty="0">
                <a:gradFill>
                  <a:gsLst>
                    <a:gs pos="50000">
                      <a:srgbClr val="CDD804">
                        <a:lumMod val="40000"/>
                        <a:lumOff val="60000"/>
                      </a:srgbClr>
                    </a:gs>
                    <a:gs pos="100000">
                      <a:srgbClr val="CDD804"/>
                    </a:gs>
                  </a:gsLst>
                  <a:lin ang="5400000" scaled="0"/>
                </a:gradFill>
                <a:sym typeface="Wingdings" pitchFamily="2" charset="2"/>
              </a:rPr>
              <a:t>with b</a:t>
            </a:r>
            <a:r>
              <a:rPr lang="en-US" sz="2400" i="1" dirty="0" smtClean="0">
                <a:gradFill>
                  <a:gsLst>
                    <a:gs pos="50000">
                      <a:srgbClr val="CDD804">
                        <a:lumMod val="40000"/>
                        <a:lumOff val="60000"/>
                      </a:srgbClr>
                    </a:gs>
                    <a:gs pos="100000">
                      <a:srgbClr val="CDD804"/>
                    </a:gs>
                  </a:gsLst>
                  <a:lin ang="5400000" scaled="0"/>
                </a:gradFill>
                <a:sym typeface="Wingdings" pitchFamily="2" charset="2"/>
              </a:rPr>
              <a:t>usiness </a:t>
            </a:r>
            <a:r>
              <a:rPr lang="en-US" sz="2400" i="1" dirty="0">
                <a:gradFill>
                  <a:gsLst>
                    <a:gs pos="50000">
                      <a:srgbClr val="CDD804">
                        <a:lumMod val="40000"/>
                        <a:lumOff val="60000"/>
                      </a:srgbClr>
                    </a:gs>
                    <a:gs pos="100000">
                      <a:srgbClr val="CDD804"/>
                    </a:gs>
                  </a:gsLst>
                  <a:lin ang="5400000" scaled="0"/>
                </a:gradFill>
                <a:sym typeface="Wingdings" pitchFamily="2" charset="2"/>
              </a:rPr>
              <a:t>s</a:t>
            </a:r>
            <a:r>
              <a:rPr lang="en-US" sz="2400" i="1" dirty="0" smtClean="0">
                <a:gradFill>
                  <a:gsLst>
                    <a:gs pos="50000">
                      <a:srgbClr val="CDD804">
                        <a:lumMod val="40000"/>
                        <a:lumOff val="60000"/>
                      </a:srgbClr>
                    </a:gs>
                    <a:gs pos="100000">
                      <a:srgbClr val="CDD804"/>
                    </a:gs>
                  </a:gsLst>
                  <a:lin ang="5400000" scaled="0"/>
                </a:gradFill>
                <a:sym typeface="Wingdings" pitchFamily="2" charset="2"/>
              </a:rPr>
              <a:t>trategy</a:t>
            </a:r>
            <a:endParaRPr lang="en-US" sz="2000" i="1" dirty="0">
              <a:gradFill>
                <a:gsLst>
                  <a:gs pos="50000">
                    <a:srgbClr val="CDD804">
                      <a:lumMod val="40000"/>
                      <a:lumOff val="60000"/>
                    </a:srgbClr>
                  </a:gs>
                  <a:gs pos="100000">
                    <a:srgbClr val="CDD804"/>
                  </a:gs>
                </a:gsLst>
                <a:lin ang="5400000" scaled="0"/>
              </a:gradFill>
              <a:sym typeface="Wingdings" pitchFamily="2" charset="2"/>
            </a:endParaRPr>
          </a:p>
        </p:txBody>
      </p:sp>
      <p:sp>
        <p:nvSpPr>
          <p:cNvPr id="44" name="Text Placeholder 43"/>
          <p:cNvSpPr>
            <a:spLocks noGrp="1"/>
          </p:cNvSpPr>
          <p:nvPr>
            <p:ph type="body" sz="quarter" idx="10"/>
          </p:nvPr>
        </p:nvSpPr>
        <p:spPr>
          <a:xfrm>
            <a:off x="4571999" y="1992313"/>
            <a:ext cx="4181373" cy="1705082"/>
          </a:xfrm>
        </p:spPr>
        <p:txBody>
          <a:bodyPr/>
          <a:lstStyle/>
          <a:p>
            <a:pPr marL="228600" lvl="2" indent="-228600" fontAlgn="base">
              <a:spcBef>
                <a:spcPts val="384"/>
              </a:spcBef>
              <a:spcAft>
                <a:spcPct val="0"/>
              </a:spcAft>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Familiar SharePoint UI and common data store</a:t>
            </a:r>
          </a:p>
          <a:p>
            <a:pPr marL="228600" lvl="2" indent="-228600" fontAlgn="base">
              <a:spcBef>
                <a:spcPts val="384"/>
              </a:spcBef>
              <a:spcAft>
                <a:spcPct val="0"/>
              </a:spcAft>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Intuitively prioritize business drivers</a:t>
            </a:r>
          </a:p>
          <a:p>
            <a:pPr marL="228600" lvl="2" indent="-228600" fontAlgn="base">
              <a:spcBef>
                <a:spcPts val="384"/>
              </a:spcBef>
              <a:spcAft>
                <a:spcPct val="0"/>
              </a:spcAft>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Improved optimization view to enhance </a:t>
            </a:r>
            <a:br>
              <a:rPr lang="en-US" sz="1600" dirty="0" smtClean="0">
                <a:gradFill>
                  <a:gsLst>
                    <a:gs pos="0">
                      <a:schemeClr val="tx1"/>
                    </a:gs>
                    <a:gs pos="100000">
                      <a:schemeClr val="tx1"/>
                    </a:gs>
                  </a:gsLst>
                  <a:lin ang="5400000" scaled="0"/>
                </a:gradFill>
                <a:sym typeface="Wingdings" pitchFamily="2" charset="2"/>
              </a:rPr>
            </a:br>
            <a:r>
              <a:rPr lang="en-US" sz="1600" dirty="0" smtClean="0">
                <a:gradFill>
                  <a:gsLst>
                    <a:gs pos="0">
                      <a:schemeClr val="tx1"/>
                    </a:gs>
                    <a:gs pos="100000">
                      <a:schemeClr val="tx1"/>
                    </a:gs>
                  </a:gsLst>
                  <a:lin ang="5400000" scaled="0"/>
                </a:gradFill>
                <a:sym typeface="Wingdings" pitchFamily="2" charset="2"/>
              </a:rPr>
              <a:t>decision making</a:t>
            </a:r>
          </a:p>
          <a:p>
            <a:pPr marL="228600" lvl="2" indent="-228600" fontAlgn="base">
              <a:spcBef>
                <a:spcPts val="384"/>
              </a:spcBef>
              <a:spcAft>
                <a:spcPct val="0"/>
              </a:spcAft>
              <a:buClr>
                <a:srgbClr val="FFFFFF"/>
              </a:buClr>
              <a:buSzPct val="100000"/>
              <a:defRPr/>
            </a:pPr>
            <a:r>
              <a:rPr lang="en-US" sz="1600" dirty="0" smtClean="0">
                <a:gradFill>
                  <a:gsLst>
                    <a:gs pos="0">
                      <a:schemeClr val="tx1"/>
                    </a:gs>
                    <a:gs pos="100000">
                      <a:schemeClr val="tx1"/>
                    </a:gs>
                  </a:gsLst>
                  <a:lin ang="5400000" scaled="0"/>
                </a:gradFill>
                <a:sym typeface="Wingdings" pitchFamily="2" charset="2"/>
              </a:rPr>
              <a:t>Advanced analytics (e.g., Efficient Frontier) displayed within optimization view</a:t>
            </a:r>
          </a:p>
        </p:txBody>
      </p:sp>
      <p:pic>
        <p:nvPicPr>
          <p:cNvPr id="19" name="Picture 3"/>
          <p:cNvPicPr>
            <a:picLocks noChangeAspect="1" noChangeArrowheads="1"/>
          </p:cNvPicPr>
          <p:nvPr/>
        </p:nvPicPr>
        <p:blipFill>
          <a:blip r:embed="rId5" cstate="print"/>
          <a:stretch>
            <a:fillRect/>
          </a:stretch>
        </p:blipFill>
        <p:spPr bwMode="auto">
          <a:xfrm>
            <a:off x="5686564" y="4586514"/>
            <a:ext cx="2776468" cy="1989518"/>
          </a:xfrm>
          <a:prstGeom prst="rect">
            <a:avLst/>
          </a:prstGeom>
          <a:noFill/>
          <a:ln w="9525">
            <a:noFill/>
            <a:miter lim="800000"/>
            <a:headEnd/>
            <a:tailEnd/>
          </a:ln>
          <a:effectLst>
            <a:reflection blurRad="6350" stA="50000" endA="300" endPos="38500" dist="50800" dir="5400000" sy="-100000" algn="bl" rotWithShape="0"/>
          </a:effectLst>
          <a:scene3d>
            <a:camera prst="perspectiveLeft">
              <a:rot lat="24000" lon="2676000" rev="21396000"/>
            </a:camera>
            <a:lightRig rig="threePt" dir="t"/>
          </a:scene3d>
        </p:spPr>
      </p:pic>
      <p:sp>
        <p:nvSpPr>
          <p:cNvPr id="39" name="Rectangle 38"/>
          <p:cNvSpPr/>
          <p:nvPr/>
        </p:nvSpPr>
        <p:spPr bwMode="auto">
          <a:xfrm>
            <a:off x="4571999" y="1446214"/>
            <a:ext cx="4572001"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lin ang="5400000" scaled="0"/>
                </a:gradFill>
              </a:rPr>
              <a:t>Portfolio Prioritization and Optimization</a:t>
            </a:r>
          </a:p>
        </p:txBody>
      </p:sp>
      <p:sp>
        <p:nvSpPr>
          <p:cNvPr id="43" name="Rounded Rectangular Callout 42"/>
          <p:cNvSpPr/>
          <p:nvPr/>
        </p:nvSpPr>
        <p:spPr bwMode="auto">
          <a:xfrm>
            <a:off x="637695" y="1395355"/>
            <a:ext cx="1453540" cy="685800"/>
          </a:xfrm>
          <a:prstGeom prst="wedgeRoundRectCallout">
            <a:avLst>
              <a:gd name="adj1" fmla="val 27356"/>
              <a:gd name="adj2" fmla="val 19838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5" name="TextBox 44"/>
          <p:cNvSpPr txBox="1"/>
          <p:nvPr/>
        </p:nvSpPr>
        <p:spPr>
          <a:xfrm>
            <a:off x="695594" y="147011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Budget Constraints</a:t>
            </a:r>
          </a:p>
        </p:txBody>
      </p:sp>
      <p:sp>
        <p:nvSpPr>
          <p:cNvPr id="46" name="Rounded Rectangular Callout 45"/>
          <p:cNvSpPr/>
          <p:nvPr/>
        </p:nvSpPr>
        <p:spPr bwMode="auto">
          <a:xfrm>
            <a:off x="188437" y="5725890"/>
            <a:ext cx="1453540" cy="685800"/>
          </a:xfrm>
          <a:prstGeom prst="wedgeRoundRectCallout">
            <a:avLst>
              <a:gd name="adj1" fmla="val 28347"/>
              <a:gd name="adj2" fmla="val -27471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7" name="TextBox 46"/>
          <p:cNvSpPr txBox="1"/>
          <p:nvPr/>
        </p:nvSpPr>
        <p:spPr>
          <a:xfrm>
            <a:off x="239803" y="580064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Efficient </a:t>
            </a:r>
            <a:br>
              <a:rPr lang="en-US" dirty="0" smtClean="0">
                <a:gradFill>
                  <a:gsLst>
                    <a:gs pos="50000">
                      <a:schemeClr val="tx1"/>
                    </a:gs>
                    <a:gs pos="100000">
                      <a:schemeClr val="tx1"/>
                    </a:gs>
                  </a:gsLst>
                  <a:lin ang="5400000" scaled="0"/>
                </a:gradFill>
                <a:effectLst/>
              </a:rPr>
            </a:br>
            <a:r>
              <a:rPr lang="en-US" dirty="0" smtClean="0">
                <a:gradFill>
                  <a:gsLst>
                    <a:gs pos="50000">
                      <a:schemeClr val="tx1"/>
                    </a:gs>
                    <a:gs pos="100000">
                      <a:schemeClr val="tx1"/>
                    </a:gs>
                  </a:gsLst>
                  <a:lin ang="5400000" scaled="0"/>
                </a:gradFill>
                <a:effectLst/>
              </a:rPr>
              <a:t>Frontier</a:t>
            </a:r>
          </a:p>
        </p:txBody>
      </p:sp>
      <p:sp>
        <p:nvSpPr>
          <p:cNvPr id="48" name="Rounded Rectangular Callout 47"/>
          <p:cNvSpPr/>
          <p:nvPr/>
        </p:nvSpPr>
        <p:spPr bwMode="auto">
          <a:xfrm>
            <a:off x="1796522" y="5427653"/>
            <a:ext cx="1453540" cy="685800"/>
          </a:xfrm>
          <a:prstGeom prst="wedgeRoundRectCallout">
            <a:avLst>
              <a:gd name="adj1" fmla="val 43729"/>
              <a:gd name="adj2" fmla="val -29843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9" name="TextBox 48"/>
          <p:cNvSpPr txBox="1"/>
          <p:nvPr/>
        </p:nvSpPr>
        <p:spPr>
          <a:xfrm>
            <a:off x="1847888" y="550241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Specify Force In/Out Criteria</a:t>
            </a:r>
          </a:p>
        </p:txBody>
      </p:sp>
      <p:sp>
        <p:nvSpPr>
          <p:cNvPr id="50" name="Rounded Rectangular Callout 49"/>
          <p:cNvSpPr/>
          <p:nvPr/>
        </p:nvSpPr>
        <p:spPr bwMode="auto">
          <a:xfrm>
            <a:off x="3533775" y="4953000"/>
            <a:ext cx="1453540" cy="685800"/>
          </a:xfrm>
          <a:prstGeom prst="wedgeRoundRectCallout">
            <a:avLst>
              <a:gd name="adj1" fmla="val -9097"/>
              <a:gd name="adj2" fmla="val -31718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51" name="TextBox 50"/>
          <p:cNvSpPr txBox="1"/>
          <p:nvPr/>
        </p:nvSpPr>
        <p:spPr>
          <a:xfrm>
            <a:off x="3585141" y="50277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Optimization Analysis</a:t>
            </a:r>
          </a:p>
        </p:txBody>
      </p:sp>
      <p:sp>
        <p:nvSpPr>
          <p:cNvPr id="28" name="Rounded Rectangular Callout 27"/>
          <p:cNvSpPr/>
          <p:nvPr/>
        </p:nvSpPr>
        <p:spPr bwMode="auto">
          <a:xfrm>
            <a:off x="5541568" y="4267200"/>
            <a:ext cx="1453540" cy="685800"/>
          </a:xfrm>
          <a:prstGeom prst="wedgeRoundRectCallout">
            <a:avLst>
              <a:gd name="adj1" fmla="val 105841"/>
              <a:gd name="adj2" fmla="val -5940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9" name="TextBox 28"/>
          <p:cNvSpPr txBox="1"/>
          <p:nvPr/>
        </p:nvSpPr>
        <p:spPr>
          <a:xfrm>
            <a:off x="5592934" y="43419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Strategic Alignment</a:t>
            </a:r>
          </a:p>
        </p:txBody>
      </p:sp>
      <p:sp>
        <p:nvSpPr>
          <p:cNvPr id="30" name="Rounded Rectangular Callout 29"/>
          <p:cNvSpPr/>
          <p:nvPr/>
        </p:nvSpPr>
        <p:spPr bwMode="auto">
          <a:xfrm>
            <a:off x="4246121" y="5765804"/>
            <a:ext cx="1453540" cy="685800"/>
          </a:xfrm>
          <a:prstGeom prst="wedgeRoundRectCallout">
            <a:avLst>
              <a:gd name="adj1" fmla="val 111832"/>
              <a:gd name="adj2" fmla="val 408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1" name="TextBox 30"/>
          <p:cNvSpPr txBox="1"/>
          <p:nvPr/>
        </p:nvSpPr>
        <p:spPr>
          <a:xfrm>
            <a:off x="4297487" y="584056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Scatter Chart</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10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1000"/>
                                        <p:tgtEl>
                                          <p:spTgt spid="4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10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6" grpId="0" animBg="1"/>
      <p:bldP spid="47" grpId="0" animBg="1"/>
      <p:bldP spid="48" grpId="0" animBg="1"/>
      <p:bldP spid="49" grpId="0" animBg="1"/>
      <p:bldP spid="50" grpId="0" animBg="1"/>
      <p:bldP spid="51"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2400" y="1371600"/>
            <a:ext cx="4251069" cy="3028043"/>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4" name="Title 3"/>
          <p:cNvSpPr>
            <a:spLocks noGrp="1"/>
          </p:cNvSpPr>
          <p:nvPr>
            <p:ph type="title"/>
          </p:nvPr>
        </p:nvSpPr>
        <p:spPr/>
        <p:txBody>
          <a:bodyPr>
            <a:noAutofit/>
          </a:bodyPr>
          <a:lstStyle/>
          <a:p>
            <a:r>
              <a:rPr lang="en-US" sz="3600" dirty="0" smtClean="0"/>
              <a:t>Unified Project and Portfolio Management </a:t>
            </a:r>
            <a:br>
              <a:rPr lang="en-US" sz="3600" dirty="0" smtClean="0"/>
            </a:br>
            <a:r>
              <a:rPr lang="en-US" sz="2400" i="1" dirty="0">
                <a:gradFill>
                  <a:gsLst>
                    <a:gs pos="50000">
                      <a:srgbClr val="CDD804">
                        <a:lumMod val="40000"/>
                        <a:lumOff val="60000"/>
                      </a:srgbClr>
                    </a:gs>
                    <a:gs pos="100000">
                      <a:srgbClr val="CDD804"/>
                    </a:gs>
                  </a:gsLst>
                  <a:lin ang="5400000" scaled="0"/>
                </a:gradFill>
                <a:sym typeface="Wingdings" pitchFamily="2" charset="2"/>
              </a:rPr>
              <a:t>Maximize r</a:t>
            </a:r>
            <a:r>
              <a:rPr lang="en-US" sz="2400" i="1" dirty="0" smtClean="0">
                <a:gradFill>
                  <a:gsLst>
                    <a:gs pos="50000">
                      <a:srgbClr val="CDD804">
                        <a:lumMod val="40000"/>
                        <a:lumOff val="60000"/>
                      </a:srgbClr>
                    </a:gs>
                    <a:gs pos="100000">
                      <a:srgbClr val="CDD804"/>
                    </a:gs>
                  </a:gsLst>
                  <a:lin ang="5400000" scaled="0"/>
                </a:gradFill>
                <a:sym typeface="Wingdings" pitchFamily="2" charset="2"/>
              </a:rPr>
              <a:t>esource </a:t>
            </a:r>
            <a:r>
              <a:rPr lang="en-US" sz="2400" i="1" dirty="0">
                <a:gradFill>
                  <a:gsLst>
                    <a:gs pos="50000">
                      <a:srgbClr val="CDD804">
                        <a:lumMod val="40000"/>
                        <a:lumOff val="60000"/>
                      </a:srgbClr>
                    </a:gs>
                    <a:gs pos="100000">
                      <a:srgbClr val="CDD804"/>
                    </a:gs>
                  </a:gsLst>
                  <a:lin ang="5400000" scaled="0"/>
                </a:gradFill>
                <a:sym typeface="Wingdings" pitchFamily="2" charset="2"/>
              </a:rPr>
              <a:t>u</a:t>
            </a:r>
            <a:r>
              <a:rPr lang="en-US" sz="2400" i="1" dirty="0" smtClean="0">
                <a:gradFill>
                  <a:gsLst>
                    <a:gs pos="50000">
                      <a:srgbClr val="CDD804">
                        <a:lumMod val="40000"/>
                        <a:lumOff val="60000"/>
                      </a:srgbClr>
                    </a:gs>
                    <a:gs pos="100000">
                      <a:srgbClr val="CDD804"/>
                    </a:gs>
                  </a:gsLst>
                  <a:lin ang="5400000" scaled="0"/>
                </a:gradFill>
                <a:sym typeface="Wingdings" pitchFamily="2" charset="2"/>
              </a:rPr>
              <a:t>tilization </a:t>
            </a:r>
            <a:r>
              <a:rPr lang="en-US" sz="2400" i="1" dirty="0">
                <a:gradFill>
                  <a:gsLst>
                    <a:gs pos="50000">
                      <a:srgbClr val="CDD804">
                        <a:lumMod val="40000"/>
                        <a:lumOff val="60000"/>
                      </a:srgbClr>
                    </a:gs>
                    <a:gs pos="100000">
                      <a:srgbClr val="CDD804"/>
                    </a:gs>
                  </a:gsLst>
                  <a:lin ang="5400000" scaled="0"/>
                </a:gradFill>
                <a:sym typeface="Wingdings" pitchFamily="2" charset="2"/>
              </a:rPr>
              <a:t>through </a:t>
            </a:r>
            <a:r>
              <a:rPr lang="en-US" sz="2400" i="1" dirty="0" smtClean="0">
                <a:gradFill>
                  <a:gsLst>
                    <a:gs pos="50000">
                      <a:srgbClr val="CDD804">
                        <a:lumMod val="40000"/>
                        <a:lumOff val="60000"/>
                      </a:srgbClr>
                    </a:gs>
                    <a:gs pos="100000">
                      <a:srgbClr val="CDD804"/>
                    </a:gs>
                  </a:gsLst>
                  <a:lin ang="5400000" scaled="0"/>
                </a:gradFill>
                <a:sym typeface="Wingdings" pitchFamily="2" charset="2"/>
              </a:rPr>
              <a:t>capacity </a:t>
            </a:r>
            <a:r>
              <a:rPr lang="en-US" sz="2400" i="1" dirty="0">
                <a:gradFill>
                  <a:gsLst>
                    <a:gs pos="50000">
                      <a:srgbClr val="CDD804">
                        <a:lumMod val="40000"/>
                        <a:lumOff val="60000"/>
                      </a:srgbClr>
                    </a:gs>
                    <a:gs pos="100000">
                      <a:srgbClr val="CDD804"/>
                    </a:gs>
                  </a:gsLst>
                  <a:lin ang="5400000" scaled="0"/>
                </a:gradFill>
                <a:sym typeface="Wingdings" pitchFamily="2" charset="2"/>
              </a:rPr>
              <a:t>p</a:t>
            </a:r>
            <a:r>
              <a:rPr lang="en-US" sz="2400" i="1" dirty="0" smtClean="0">
                <a:gradFill>
                  <a:gsLst>
                    <a:gs pos="50000">
                      <a:srgbClr val="CDD804">
                        <a:lumMod val="40000"/>
                        <a:lumOff val="60000"/>
                      </a:srgbClr>
                    </a:gs>
                    <a:gs pos="100000">
                      <a:srgbClr val="CDD804"/>
                    </a:gs>
                  </a:gsLst>
                  <a:lin ang="5400000" scaled="0"/>
                </a:gradFill>
                <a:sym typeface="Wingdings" pitchFamily="2" charset="2"/>
              </a:rPr>
              <a:t>lanning</a:t>
            </a:r>
            <a:endParaRPr lang="en-US" sz="2400" i="1" dirty="0">
              <a:gradFill>
                <a:gsLst>
                  <a:gs pos="50000">
                    <a:srgbClr val="CDD804">
                      <a:lumMod val="40000"/>
                      <a:lumOff val="60000"/>
                    </a:srgbClr>
                  </a:gs>
                  <a:gs pos="100000">
                    <a:srgbClr val="CDD804"/>
                  </a:gs>
                </a:gsLst>
                <a:lin ang="5400000" scaled="0"/>
              </a:gradFill>
              <a:sym typeface="Wingdings" pitchFamily="2" charset="2"/>
            </a:endParaRPr>
          </a:p>
        </p:txBody>
      </p:sp>
      <p:sp>
        <p:nvSpPr>
          <p:cNvPr id="37" name="Text Placeholder 36"/>
          <p:cNvSpPr>
            <a:spLocks noGrp="1"/>
          </p:cNvSpPr>
          <p:nvPr>
            <p:ph type="body" sz="quarter" idx="10"/>
          </p:nvPr>
        </p:nvSpPr>
        <p:spPr>
          <a:xfrm>
            <a:off x="4571999" y="1986879"/>
            <a:ext cx="4181373" cy="1911292"/>
          </a:xfrm>
        </p:spPr>
        <p:txBody>
          <a:bodyPr/>
          <a:lstStyle/>
          <a:p>
            <a:pPr marL="228600" lvl="2" indent="-228600" fontAlgn="base">
              <a:spcAft>
                <a:spcPct val="0"/>
              </a:spcAft>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Assess resource demand versus availability and identify gaps</a:t>
            </a:r>
          </a:p>
          <a:p>
            <a:pPr marL="228600" lvl="2" indent="-228600" fontAlgn="base">
              <a:spcAft>
                <a:spcPct val="0"/>
              </a:spcAft>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Adjust project schedules to maximize </a:t>
            </a:r>
            <a:br>
              <a:rPr lang="en-US" sz="1800" dirty="0" smtClean="0">
                <a:gradFill>
                  <a:gsLst>
                    <a:gs pos="0">
                      <a:schemeClr val="tx1"/>
                    </a:gs>
                    <a:gs pos="100000">
                      <a:schemeClr val="tx1"/>
                    </a:gs>
                  </a:gsLst>
                  <a:lin ang="5400000" scaled="0"/>
                </a:gradFill>
                <a:sym typeface="Wingdings" pitchFamily="2" charset="2"/>
              </a:rPr>
            </a:br>
            <a:r>
              <a:rPr lang="en-US" sz="1800" dirty="0" smtClean="0">
                <a:gradFill>
                  <a:gsLst>
                    <a:gs pos="0">
                      <a:schemeClr val="tx1"/>
                    </a:gs>
                    <a:gs pos="100000">
                      <a:schemeClr val="tx1"/>
                    </a:gs>
                  </a:gsLst>
                  <a:lin ang="5400000" scaled="0"/>
                </a:gradFill>
                <a:sym typeface="Wingdings" pitchFamily="2" charset="2"/>
              </a:rPr>
              <a:t>resource utilization</a:t>
            </a:r>
          </a:p>
          <a:p>
            <a:pPr marL="228600" lvl="2" indent="-228600" fontAlgn="base">
              <a:spcAft>
                <a:spcPct val="0"/>
              </a:spcAft>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Model headcount decisions</a:t>
            </a:r>
          </a:p>
          <a:p>
            <a:pPr marL="228600" lvl="2" indent="-228600" fontAlgn="base">
              <a:spcAft>
                <a:spcPct val="0"/>
              </a:spcAft>
              <a:buClr>
                <a:srgbClr val="FFFFFF"/>
              </a:buClr>
              <a:buSzPct val="100000"/>
              <a:defRPr/>
            </a:pPr>
            <a:r>
              <a:rPr lang="en-US" sz="1800" dirty="0" smtClean="0">
                <a:gradFill>
                  <a:gsLst>
                    <a:gs pos="0">
                      <a:schemeClr val="tx1"/>
                    </a:gs>
                    <a:gs pos="100000">
                      <a:schemeClr val="tx1"/>
                    </a:gs>
                  </a:gsLst>
                  <a:lin ang="5400000" scaled="0"/>
                </a:gradFill>
                <a:sym typeface="Wingdings" pitchFamily="2" charset="2"/>
              </a:rPr>
              <a:t>Finalize and communicate delivery roadmap</a:t>
            </a:r>
          </a:p>
        </p:txBody>
      </p:sp>
      <p:sp>
        <p:nvSpPr>
          <p:cNvPr id="29" name="Rectangle 28"/>
          <p:cNvSpPr/>
          <p:nvPr/>
        </p:nvSpPr>
        <p:spPr bwMode="auto">
          <a:xfrm>
            <a:off x="4572000" y="144534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gradFill>
              </a:rPr>
              <a:t>New Capacity Planning Module</a:t>
            </a:r>
          </a:p>
        </p:txBody>
      </p:sp>
      <p:pic>
        <p:nvPicPr>
          <p:cNvPr id="30" name="Picture 2"/>
          <p:cNvPicPr>
            <a:picLocks noChangeAspect="1" noChangeArrowheads="1"/>
          </p:cNvPicPr>
          <p:nvPr/>
        </p:nvPicPr>
        <p:blipFill>
          <a:blip r:embed="rId5" cstate="print"/>
          <a:stretch>
            <a:fillRect/>
          </a:stretch>
        </p:blipFill>
        <p:spPr bwMode="auto">
          <a:xfrm>
            <a:off x="4495800" y="4191000"/>
            <a:ext cx="4383235" cy="1909435"/>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ounded Rectangular Callout 32"/>
          <p:cNvSpPr/>
          <p:nvPr/>
        </p:nvSpPr>
        <p:spPr bwMode="auto">
          <a:xfrm>
            <a:off x="918201" y="4779352"/>
            <a:ext cx="1453540" cy="685800"/>
          </a:xfrm>
          <a:prstGeom prst="wedgeRoundRectCallout">
            <a:avLst>
              <a:gd name="adj1" fmla="val 49869"/>
              <a:gd name="adj2" fmla="val -23766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4" name="TextBox 33"/>
          <p:cNvSpPr txBox="1"/>
          <p:nvPr/>
        </p:nvSpPr>
        <p:spPr>
          <a:xfrm>
            <a:off x="969567" y="485411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Adjust project schedules</a:t>
            </a:r>
          </a:p>
        </p:txBody>
      </p:sp>
      <p:sp>
        <p:nvSpPr>
          <p:cNvPr id="35" name="Rounded Rectangular Callout 34"/>
          <p:cNvSpPr/>
          <p:nvPr/>
        </p:nvSpPr>
        <p:spPr bwMode="auto">
          <a:xfrm>
            <a:off x="2518533" y="6194778"/>
            <a:ext cx="1453540" cy="685800"/>
          </a:xfrm>
          <a:prstGeom prst="wedgeRoundRectCallout">
            <a:avLst>
              <a:gd name="adj1" fmla="val 168742"/>
              <a:gd name="adj2" fmla="val -11492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0" name="TextBox 39"/>
          <p:cNvSpPr txBox="1"/>
          <p:nvPr/>
        </p:nvSpPr>
        <p:spPr>
          <a:xfrm>
            <a:off x="2574557" y="62695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Deficit Highlighted</a:t>
            </a:r>
          </a:p>
        </p:txBody>
      </p:sp>
      <p:sp>
        <p:nvSpPr>
          <p:cNvPr id="41" name="Rounded Rectangular Callout 40"/>
          <p:cNvSpPr/>
          <p:nvPr/>
        </p:nvSpPr>
        <p:spPr bwMode="auto">
          <a:xfrm>
            <a:off x="2672051" y="5367644"/>
            <a:ext cx="1588224" cy="685800"/>
          </a:xfrm>
          <a:prstGeom prst="wedgeRoundRectCallout">
            <a:avLst>
              <a:gd name="adj1" fmla="val 147584"/>
              <a:gd name="adj2" fmla="val -5348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2" name="TextBox 41"/>
          <p:cNvSpPr txBox="1"/>
          <p:nvPr/>
        </p:nvSpPr>
        <p:spPr>
          <a:xfrm>
            <a:off x="2743915" y="5442403"/>
            <a:ext cx="1455678"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Resource</a:t>
            </a:r>
            <a:br>
              <a:rPr lang="en-US" dirty="0" smtClean="0">
                <a:gradFill>
                  <a:gsLst>
                    <a:gs pos="50000">
                      <a:schemeClr val="tx1"/>
                    </a:gs>
                    <a:gs pos="100000">
                      <a:schemeClr val="tx1"/>
                    </a:gs>
                  </a:gsLst>
                  <a:lin ang="5400000" scaled="0"/>
                </a:gradFill>
                <a:effectLst/>
              </a:rPr>
            </a:br>
            <a:r>
              <a:rPr lang="en-US" dirty="0" smtClean="0">
                <a:gradFill>
                  <a:gsLst>
                    <a:gs pos="50000">
                      <a:schemeClr val="tx1"/>
                    </a:gs>
                    <a:gs pos="100000">
                      <a:schemeClr val="tx1"/>
                    </a:gs>
                  </a:gsLst>
                  <a:lin ang="5400000" scaled="0"/>
                </a:gradFill>
                <a:effectLst/>
              </a:rPr>
              <a:t>Requirements</a:t>
            </a:r>
          </a:p>
        </p:txBody>
      </p:sp>
      <p:sp>
        <p:nvSpPr>
          <p:cNvPr id="46" name="Rounded Rectangular Callout 45"/>
          <p:cNvSpPr/>
          <p:nvPr/>
        </p:nvSpPr>
        <p:spPr bwMode="auto">
          <a:xfrm>
            <a:off x="4572000" y="4518378"/>
            <a:ext cx="1453540" cy="685800"/>
          </a:xfrm>
          <a:prstGeom prst="wedgeRoundRectCallout">
            <a:avLst>
              <a:gd name="adj1" fmla="val 81190"/>
              <a:gd name="adj2" fmla="val -5994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60" name="TextBox 59"/>
          <p:cNvSpPr txBox="1"/>
          <p:nvPr/>
        </p:nvSpPr>
        <p:spPr>
          <a:xfrm>
            <a:off x="4623366" y="45931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Resource Capacity </a:t>
            </a:r>
            <a:br>
              <a:rPr lang="en-US" dirty="0" smtClean="0">
                <a:gradFill>
                  <a:gsLst>
                    <a:gs pos="50000">
                      <a:schemeClr val="tx1"/>
                    </a:gs>
                    <a:gs pos="100000">
                      <a:schemeClr val="tx1"/>
                    </a:gs>
                  </a:gsLst>
                  <a:lin ang="5400000" scaled="0"/>
                </a:gradFill>
                <a:effectLst/>
              </a:rPr>
            </a:br>
            <a:r>
              <a:rPr lang="en-US" dirty="0" smtClean="0">
                <a:gradFill>
                  <a:gsLst>
                    <a:gs pos="50000">
                      <a:schemeClr val="tx1"/>
                    </a:gs>
                    <a:gs pos="100000">
                      <a:schemeClr val="tx1"/>
                    </a:gs>
                  </a:gsLst>
                  <a:lin ang="5400000" scaled="0"/>
                </a:gradFill>
                <a:effectLst/>
              </a:rPr>
              <a:t>by Skill</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animBg="1"/>
      <p:bldP spid="41" grpId="0" animBg="1"/>
      <p:bldP spid="42" grpId="0" animBg="1"/>
      <p:bldP spid="46" grpId="0" animBg="1"/>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7" name="Title 6"/>
          <p:cNvSpPr>
            <a:spLocks noGrp="1"/>
          </p:cNvSpPr>
          <p:nvPr>
            <p:ph type="ctrTitle"/>
          </p:nvPr>
        </p:nvSpPr>
        <p:spPr>
          <a:xfrm>
            <a:off x="1600200" y="838200"/>
            <a:ext cx="7043208" cy="1523494"/>
          </a:xfrm>
        </p:spPr>
        <p:txBody>
          <a:bodyPr/>
          <a:lstStyle/>
          <a:p>
            <a:pPr algn="ctr"/>
            <a:r>
              <a:rPr lang="en-US" dirty="0" smtClean="0"/>
              <a:t>Project Initiation and Portfolio Strategy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2600" y="4876800"/>
            <a:ext cx="5819775" cy="1066800"/>
          </a:xfrm>
          <a:prstGeom prst="rect">
            <a:avLst/>
          </a:prstGeom>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1"/>
            <a:ext cx="8363938" cy="1163395"/>
          </a:xfrm>
        </p:spPr>
        <p:txBody>
          <a:bodyPr/>
          <a:lstStyle/>
          <a:p>
            <a:r>
              <a:rPr lang="en-US" dirty="0" smtClean="0"/>
              <a:t>Microsoft Project 2010</a:t>
            </a:r>
            <a:br>
              <a:rPr lang="en-US" dirty="0" smtClean="0"/>
            </a:br>
            <a:r>
              <a:rPr lang="en-US" sz="3600" i="1" dirty="0" smtClean="0">
                <a:gradFill>
                  <a:gsLst>
                    <a:gs pos="50000">
                      <a:srgbClr val="CDD804">
                        <a:lumMod val="40000"/>
                        <a:lumOff val="60000"/>
                      </a:srgbClr>
                    </a:gs>
                    <a:gs pos="100000">
                      <a:srgbClr val="CDD804"/>
                    </a:gs>
                  </a:gsLst>
                  <a:lin ang="5400000" scaled="0"/>
                </a:gradFill>
              </a:rPr>
              <a:t>Simple </a:t>
            </a:r>
            <a:r>
              <a:rPr lang="en-US" sz="3600" i="1" dirty="0">
                <a:gradFill>
                  <a:gsLst>
                    <a:gs pos="50000">
                      <a:srgbClr val="CDD804">
                        <a:lumMod val="40000"/>
                        <a:lumOff val="60000"/>
                      </a:srgbClr>
                    </a:gs>
                    <a:gs pos="100000">
                      <a:srgbClr val="CDD804"/>
                    </a:gs>
                  </a:gsLst>
                  <a:lin ang="5400000" scaled="0"/>
                </a:gradFill>
              </a:rPr>
              <a:t>and Intuitive User Experience</a:t>
            </a:r>
            <a:endParaRPr lang="en-US" sz="3600" i="1" dirty="0">
              <a:gradFill>
                <a:gsLst>
                  <a:gs pos="50000">
                    <a:schemeClr val="accent3">
                      <a:lumMod val="40000"/>
                      <a:lumOff val="60000"/>
                    </a:schemeClr>
                  </a:gs>
                  <a:gs pos="100000">
                    <a:schemeClr val="accent3"/>
                  </a:gs>
                </a:gsLst>
                <a:lin ang="5400000" scaled="0"/>
              </a:gradFill>
            </a:endParaRPr>
          </a:p>
        </p:txBody>
      </p:sp>
      <p:sp>
        <p:nvSpPr>
          <p:cNvPr id="25" name="Rectangle 14"/>
          <p:cNvSpPr>
            <a:spLocks noChangeArrowheads="1"/>
          </p:cNvSpPr>
          <p:nvPr/>
        </p:nvSpPr>
        <p:spPr bwMode="auto">
          <a:xfrm>
            <a:off x="4114799" y="2370015"/>
            <a:ext cx="4632033" cy="13849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Ribbon UI and Backstage view</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Intuitive Excel-like behavior</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Timeline and Team Planner views</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Web-based project editing</a:t>
            </a:r>
          </a:p>
        </p:txBody>
      </p:sp>
      <p:grpSp>
        <p:nvGrpSpPr>
          <p:cNvPr id="52" name="Group 51"/>
          <p:cNvGrpSpPr>
            <a:grpSpLocks noChangeAspect="1"/>
          </p:cNvGrpSpPr>
          <p:nvPr/>
        </p:nvGrpSpPr>
        <p:grpSpPr>
          <a:xfrm>
            <a:off x="6150928" y="3854196"/>
            <a:ext cx="6015172" cy="6007608"/>
            <a:chOff x="8812212" y="3454400"/>
            <a:chExt cx="6818313" cy="6809739"/>
          </a:xfrm>
        </p:grpSpPr>
        <p:sp>
          <p:nvSpPr>
            <p:cNvPr id="37"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38" name="Group 34"/>
            <p:cNvGrpSpPr/>
            <p:nvPr/>
          </p:nvGrpSpPr>
          <p:grpSpPr>
            <a:xfrm rot="16200000">
              <a:off x="8983847" y="3634730"/>
              <a:ext cx="6484217" cy="6467271"/>
              <a:chOff x="8983847" y="3634730"/>
              <a:chExt cx="6484217" cy="6467271"/>
            </a:xfrm>
          </p:grpSpPr>
          <p:grpSp>
            <p:nvGrpSpPr>
              <p:cNvPr id="39" name="Group 29"/>
              <p:cNvGrpSpPr/>
              <p:nvPr/>
            </p:nvGrpSpPr>
            <p:grpSpPr>
              <a:xfrm>
                <a:off x="8984970" y="3636234"/>
                <a:ext cx="6473630" cy="6462748"/>
                <a:chOff x="3589570" y="1545357"/>
                <a:chExt cx="4924647" cy="4922560"/>
              </a:xfrm>
            </p:grpSpPr>
            <p:sp>
              <p:nvSpPr>
                <p:cNvPr id="49" name="Block Arc 48"/>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50" name="TextBox 49"/>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Portfolio Management</a:t>
                  </a:r>
                </a:p>
              </p:txBody>
            </p:sp>
          </p:grpSp>
          <p:grpSp>
            <p:nvGrpSpPr>
              <p:cNvPr id="40" name="Group 31"/>
              <p:cNvGrpSpPr/>
              <p:nvPr/>
            </p:nvGrpSpPr>
            <p:grpSpPr>
              <a:xfrm>
                <a:off x="8984070" y="3635015"/>
                <a:ext cx="6483994" cy="6465482"/>
                <a:chOff x="3589572" y="1544321"/>
                <a:chExt cx="4922563" cy="4924641"/>
              </a:xfrm>
            </p:grpSpPr>
            <p:sp>
              <p:nvSpPr>
                <p:cNvPr id="47" name="Block Arc 46"/>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8" name="TextBox 47"/>
                <p:cNvSpPr txBox="1"/>
                <p:nvPr/>
              </p:nvSpPr>
              <p:spPr>
                <a:xfrm rot="2664417">
                  <a:off x="5597597" y="2466941"/>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User Experience</a:t>
                  </a:r>
                </a:p>
              </p:txBody>
            </p:sp>
          </p:grpSp>
          <p:grpSp>
            <p:nvGrpSpPr>
              <p:cNvPr id="41" name="Group 32"/>
              <p:cNvGrpSpPr/>
              <p:nvPr/>
            </p:nvGrpSpPr>
            <p:grpSpPr>
              <a:xfrm>
                <a:off x="8983847" y="3634730"/>
                <a:ext cx="6473626" cy="6462749"/>
                <a:chOff x="3588531" y="1544318"/>
                <a:chExt cx="4924647" cy="4922560"/>
              </a:xfrm>
            </p:grpSpPr>
            <p:sp>
              <p:nvSpPr>
                <p:cNvPr id="45" name="Block Arc 44"/>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6" name="TextBox 45"/>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42" name="Group 33"/>
              <p:cNvGrpSpPr/>
              <p:nvPr/>
            </p:nvGrpSpPr>
            <p:grpSpPr>
              <a:xfrm>
                <a:off x="8986339" y="3636519"/>
                <a:ext cx="6470889" cy="6465482"/>
                <a:chOff x="3590611" y="1545360"/>
                <a:chExt cx="4922563" cy="4924642"/>
              </a:xfrm>
            </p:grpSpPr>
            <p:sp>
              <p:nvSpPr>
                <p:cNvPr id="43" name="Block Arc 42"/>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4" name="TextBox 43"/>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51"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76200" y="2216534"/>
            <a:ext cx="4985851" cy="3484682"/>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7" name="Title 6"/>
          <p:cNvSpPr>
            <a:spLocks noGrp="1"/>
          </p:cNvSpPr>
          <p:nvPr>
            <p:ph type="ctrTitle"/>
          </p:nvPr>
        </p:nvSpPr>
        <p:spPr/>
        <p:txBody>
          <a:bodyPr/>
          <a:lstStyle/>
          <a:p>
            <a:pPr algn="ctr"/>
            <a:r>
              <a:rPr lang="en-US" dirty="0" smtClean="0"/>
              <a:t>Web-Based </a:t>
            </a:r>
            <a:br>
              <a:rPr lang="en-US" dirty="0" smtClean="0"/>
            </a:br>
            <a:r>
              <a:rPr lang="en-US" dirty="0" smtClean="0"/>
              <a:t>Project Editing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2600" y="4876800"/>
            <a:ext cx="5819775" cy="1066800"/>
          </a:xfrm>
          <a:prstGeom prst="rect">
            <a:avLst/>
          </a:prstGeom>
        </p:spPr>
      </p:pic>
    </p:spTree>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1"/>
            <a:ext cx="8363938" cy="1163395"/>
          </a:xfrm>
        </p:spPr>
        <p:txBody>
          <a:bodyPr/>
          <a:lstStyle/>
          <a:p>
            <a:r>
              <a:rPr lang="en-US" dirty="0" smtClean="0">
                <a:gradFill flip="none" rotWithShape="1">
                  <a:gsLst>
                    <a:gs pos="0">
                      <a:srgbClr val="FFFFFF"/>
                    </a:gs>
                    <a:gs pos="86000">
                      <a:srgbClr val="FFFFFF"/>
                    </a:gs>
                  </a:gsLst>
                  <a:lin ang="5400000" scaled="0"/>
                  <a:tileRect/>
                </a:gradFill>
              </a:rPr>
              <a:t>Microsoft Project 2010</a:t>
            </a:r>
            <a:r>
              <a:rPr lang="en-US" dirty="0">
                <a:gradFill flip="none" rotWithShape="1">
                  <a:gsLst>
                    <a:gs pos="0">
                      <a:srgbClr val="FFFFFF"/>
                    </a:gs>
                    <a:gs pos="86000">
                      <a:srgbClr val="FFFFFF"/>
                    </a:gs>
                  </a:gsLst>
                  <a:lin ang="5400000" scaled="0"/>
                  <a:tileRect/>
                </a:gradFill>
              </a:rPr>
              <a:t/>
            </a:r>
            <a:br>
              <a:rPr lang="en-US" dirty="0">
                <a:gradFill flip="none" rotWithShape="1">
                  <a:gsLst>
                    <a:gs pos="0">
                      <a:srgbClr val="FFFFFF"/>
                    </a:gs>
                    <a:gs pos="86000">
                      <a:srgbClr val="FFFFFF"/>
                    </a:gs>
                  </a:gsLst>
                  <a:lin ang="5400000" scaled="0"/>
                  <a:tileRect/>
                </a:gradFill>
              </a:rPr>
            </a:br>
            <a:r>
              <a:rPr lang="en-US" sz="3600" i="1" dirty="0">
                <a:gradFill>
                  <a:gsLst>
                    <a:gs pos="50000">
                      <a:srgbClr val="CDD804">
                        <a:lumMod val="40000"/>
                        <a:lumOff val="60000"/>
                      </a:srgbClr>
                    </a:gs>
                    <a:gs pos="100000">
                      <a:srgbClr val="CDD804"/>
                    </a:gs>
                  </a:gsLst>
                  <a:lin ang="5400000" scaled="0"/>
                </a:gradFill>
              </a:rPr>
              <a:t>Enhanced Collaboration and Reporting</a:t>
            </a:r>
          </a:p>
        </p:txBody>
      </p:sp>
      <p:sp>
        <p:nvSpPr>
          <p:cNvPr id="27" name="Rectangle 14"/>
          <p:cNvSpPr>
            <a:spLocks noChangeArrowheads="1"/>
          </p:cNvSpPr>
          <p:nvPr/>
        </p:nvSpPr>
        <p:spPr bwMode="auto">
          <a:xfrm>
            <a:off x="4114799" y="2371168"/>
            <a:ext cx="5168771" cy="13849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Built on SharePoint Server 2010</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Connect teams with SharePoint Sync</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Better time and status reporting</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Easily create reports and dashboards </a:t>
            </a:r>
          </a:p>
        </p:txBody>
      </p:sp>
      <p:grpSp>
        <p:nvGrpSpPr>
          <p:cNvPr id="39" name="Group 38"/>
          <p:cNvGrpSpPr>
            <a:grpSpLocks noChangeAspect="1"/>
          </p:cNvGrpSpPr>
          <p:nvPr/>
        </p:nvGrpSpPr>
        <p:grpSpPr>
          <a:xfrm>
            <a:off x="6165442" y="3854196"/>
            <a:ext cx="6015172" cy="6007608"/>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22" name="Group 21"/>
            <p:cNvGrpSpPr/>
            <p:nvPr/>
          </p:nvGrpSpPr>
          <p:grpSpPr>
            <a:xfrm rot="10800000">
              <a:off x="8983848" y="3634730"/>
              <a:ext cx="6484216" cy="6467272"/>
              <a:chOff x="8983848" y="3634729"/>
              <a:chExt cx="6484216" cy="6467272"/>
            </a:xfrm>
          </p:grpSpPr>
          <p:grpSp>
            <p:nvGrpSpPr>
              <p:cNvPr id="23" name="Group 29"/>
              <p:cNvGrpSpPr/>
              <p:nvPr/>
            </p:nvGrpSpPr>
            <p:grpSpPr>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7" name="TextBox 36"/>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Portfolio Management</a:t>
                  </a:r>
                </a:p>
              </p:txBody>
            </p:sp>
          </p:grpSp>
          <p:grpSp>
            <p:nvGrpSpPr>
              <p:cNvPr id="24" name="Group 31"/>
              <p:cNvGrpSpPr/>
              <p:nvPr/>
            </p:nvGrpSpPr>
            <p:grpSpPr>
              <a:xfrm>
                <a:off x="8984070" y="3635013"/>
                <a:ext cx="6483994" cy="6465482"/>
                <a:chOff x="3589572" y="1544320"/>
                <a:chExt cx="4922563" cy="4924641"/>
              </a:xfrm>
            </p:grpSpPr>
            <p:sp>
              <p:nvSpPr>
                <p:cNvPr id="34" name="Block Arc 33"/>
                <p:cNvSpPr/>
                <p:nvPr/>
              </p:nvSpPr>
              <p:spPr>
                <a:xfrm rot="5400000">
                  <a:off x="3588533" y="1545359"/>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5" name="TextBox 34"/>
                <p:cNvSpPr txBox="1"/>
                <p:nvPr/>
              </p:nvSpPr>
              <p:spPr>
                <a:xfrm rot="2664417">
                  <a:off x="5619291" y="2488706"/>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User Experience</a:t>
                  </a:r>
                </a:p>
              </p:txBody>
            </p:sp>
          </p:grpSp>
          <p:grpSp>
            <p:nvGrpSpPr>
              <p:cNvPr id="25" name="Group 32"/>
              <p:cNvGrpSpPr/>
              <p:nvPr/>
            </p:nvGrpSpPr>
            <p:grpSpPr>
              <a:xfrm>
                <a:off x="8983848" y="3634729"/>
                <a:ext cx="6473626" cy="6462749"/>
                <a:chOff x="3588532" y="1544317"/>
                <a:chExt cx="4924647" cy="4922560"/>
              </a:xfrm>
            </p:grpSpPr>
            <p:sp>
              <p:nvSpPr>
                <p:cNvPr id="32" name="Block Arc 31"/>
                <p:cNvSpPr/>
                <p:nvPr/>
              </p:nvSpPr>
              <p:spPr>
                <a:xfrm rot="10800000">
                  <a:off x="3588532" y="1544317"/>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3" name="TextBox 32"/>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26" name="Group 33"/>
              <p:cNvGrpSpPr/>
              <p:nvPr/>
            </p:nvGrpSpPr>
            <p:grpSpPr>
              <a:xfrm>
                <a:off x="8986339" y="3636519"/>
                <a:ext cx="6470889" cy="6465482"/>
                <a:chOff x="3590611" y="1545360"/>
                <a:chExt cx="4922563" cy="4924642"/>
              </a:xfrm>
            </p:grpSpPr>
            <p:sp>
              <p:nvSpPr>
                <p:cNvPr id="29" name="Block Arc 28"/>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0" name="TextBox 29"/>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grpSp>
        <p:nvGrpSpPr>
          <p:cNvPr id="40" name="Group 39"/>
          <p:cNvGrpSpPr/>
          <p:nvPr/>
        </p:nvGrpSpPr>
        <p:grpSpPr>
          <a:xfrm>
            <a:off x="-304800" y="1976353"/>
            <a:ext cx="4786288" cy="4250027"/>
            <a:chOff x="-304796" y="1828798"/>
            <a:chExt cx="4572002" cy="3962400"/>
          </a:xfrm>
        </p:grpSpPr>
        <p:grpSp>
          <p:nvGrpSpPr>
            <p:cNvPr id="41" name="Group 83"/>
            <p:cNvGrpSpPr/>
            <p:nvPr/>
          </p:nvGrpSpPr>
          <p:grpSpPr>
            <a:xfrm>
              <a:off x="-304796" y="1828798"/>
              <a:ext cx="4572002" cy="3962400"/>
              <a:chOff x="-4181" y="2085972"/>
              <a:chExt cx="4122020" cy="3605979"/>
            </a:xfrm>
          </p:grpSpPr>
          <p:grpSp>
            <p:nvGrpSpPr>
              <p:cNvPr id="48" name="Group 50"/>
              <p:cNvGrpSpPr/>
              <p:nvPr/>
            </p:nvGrpSpPr>
            <p:grpSpPr>
              <a:xfrm>
                <a:off x="-4181" y="2085972"/>
                <a:ext cx="4122020" cy="3605979"/>
                <a:chOff x="-4182" y="2145977"/>
                <a:chExt cx="4001961" cy="3500950"/>
              </a:xfrm>
            </p:grpSpPr>
            <p:sp>
              <p:nvSpPr>
                <p:cNvPr id="53" name="Oval 52"/>
                <p:cNvSpPr/>
                <p:nvPr/>
              </p:nvSpPr>
              <p:spPr>
                <a:xfrm>
                  <a:off x="339667" y="2235584"/>
                  <a:ext cx="3314251" cy="3314251"/>
                </a:xfrm>
                <a:prstGeom prst="ellipse">
                  <a:avLst/>
                </a:pr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a:bevelT w="228600" h="254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000"/>
                </a:p>
              </p:txBody>
            </p:sp>
            <p:pic>
              <p:nvPicPr>
                <p:cNvPr id="54" name="Picture 2" descr="\\SERVER3\Restrict\FTP_Root\Clients\White_Whale\2-20070_TAP_Airlift\Art\6-star pie cuts.png"/>
                <p:cNvPicPr>
                  <a:picLocks noChangeAspect="1" noChangeArrowheads="1"/>
                </p:cNvPicPr>
                <p:nvPr/>
              </p:nvPicPr>
              <p:blipFill>
                <a:blip r:embed="rId5" cstate="print"/>
                <a:stretch>
                  <a:fillRect/>
                </a:stretch>
              </p:blipFill>
              <p:spPr bwMode="auto">
                <a:xfrm rot="5400000">
                  <a:off x="246324" y="1895471"/>
                  <a:ext cx="3500950" cy="4001961"/>
                </a:xfrm>
                <a:prstGeom prst="rect">
                  <a:avLst/>
                </a:prstGeom>
                <a:noFill/>
              </p:spPr>
            </p:pic>
          </p:grpSp>
          <p:grpSp>
            <p:nvGrpSpPr>
              <p:cNvPr id="49" name="Group 82"/>
              <p:cNvGrpSpPr/>
              <p:nvPr/>
            </p:nvGrpSpPr>
            <p:grpSpPr>
              <a:xfrm>
                <a:off x="1197089" y="3056816"/>
                <a:ext cx="1774433" cy="1838194"/>
                <a:chOff x="1197089" y="3056816"/>
                <a:chExt cx="1774433" cy="1838194"/>
              </a:xfrm>
            </p:grpSpPr>
            <p:sp>
              <p:nvSpPr>
                <p:cNvPr id="50" name="Oval 49"/>
                <p:cNvSpPr/>
                <p:nvPr/>
              </p:nvSpPr>
              <p:spPr bwMode="auto">
                <a:xfrm>
                  <a:off x="1197089" y="3056816"/>
                  <a:ext cx="1774433" cy="1838194"/>
                </a:xfrm>
                <a:prstGeom prst="ellipse">
                  <a:avLst/>
                </a:prstGeom>
                <a:solidFill>
                  <a:srgbClr val="FFFFFF"/>
                </a:solidFill>
                <a:ln>
                  <a:noFill/>
                  <a:headEnd type="none" w="med" len="med"/>
                  <a:tailEnd type="none" w="med" len="med"/>
                </a:ln>
                <a:effectLst>
                  <a:softEdge rad="317500"/>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800" dirty="0" err="1" smtClean="0">
                    <a:solidFill>
                      <a:schemeClr val="bg1"/>
                    </a:solidFill>
                    <a:latin typeface="Segoe" pitchFamily="34" charset="0"/>
                  </a:endParaRPr>
                </a:p>
              </p:txBody>
            </p:sp>
            <p:pic>
              <p:nvPicPr>
                <p:cNvPr id="51" name="Content Placeholder 4" descr="ShrPt_h_rgb.png"/>
                <p:cNvPicPr>
                  <a:picLocks noChangeAspect="1"/>
                </p:cNvPicPr>
                <p:nvPr/>
              </p:nvPicPr>
              <p:blipFill>
                <a:blip r:embed="rId6" cstate="print"/>
                <a:srcRect r="83105" b="-8078"/>
                <a:stretch>
                  <a:fillRect/>
                </a:stretch>
              </p:blipFill>
              <p:spPr>
                <a:xfrm>
                  <a:off x="1882721" y="3482810"/>
                  <a:ext cx="453526" cy="539301"/>
                </a:xfrm>
                <a:prstGeom prst="rect">
                  <a:avLst/>
                </a:prstGeom>
              </p:spPr>
            </p:pic>
            <p:pic>
              <p:nvPicPr>
                <p:cNvPr id="52" name="Content Placeholder 4" descr="ShrPt_h_rgb.png"/>
                <p:cNvPicPr>
                  <a:picLocks noChangeAspect="1"/>
                </p:cNvPicPr>
                <p:nvPr/>
              </p:nvPicPr>
              <p:blipFill>
                <a:blip r:embed="rId6" cstate="print">
                  <a:duotone>
                    <a:prstClr val="black"/>
                    <a:srgbClr val="D9C3A5">
                      <a:tint val="50000"/>
                      <a:satMod val="180000"/>
                    </a:srgbClr>
                  </a:duotone>
                </a:blip>
                <a:srcRect l="16257" r="30219"/>
                <a:stretch>
                  <a:fillRect/>
                </a:stretch>
              </p:blipFill>
              <p:spPr>
                <a:xfrm>
                  <a:off x="1600928" y="3978738"/>
                  <a:ext cx="915809" cy="318071"/>
                </a:xfrm>
                <a:prstGeom prst="rect">
                  <a:avLst/>
                </a:prstGeom>
              </p:spPr>
            </p:pic>
          </p:grpSp>
        </p:grpSp>
        <p:sp>
          <p:nvSpPr>
            <p:cNvPr id="42" name="Rectangle 41"/>
            <p:cNvSpPr/>
            <p:nvPr/>
          </p:nvSpPr>
          <p:spPr>
            <a:xfrm>
              <a:off x="2392640" y="3124200"/>
              <a:ext cx="1417360" cy="228193"/>
            </a:xfrm>
            <a:prstGeom prst="rect">
              <a:avLst/>
            </a:prstGeom>
          </p:spPr>
          <p:txBody>
            <a:bodyPr wrap="square" lIns="0" tIns="0" rIns="0" bIns="0">
              <a:spAutoFit/>
            </a:bodyPr>
            <a:lstStyle/>
            <a:p>
              <a:pPr algn="ctr">
                <a:lnSpc>
                  <a:spcPct val="80000"/>
                </a:lnSpc>
              </a:pPr>
              <a:r>
                <a:rPr lang="en-US" sz="1400" b="1" spc="-80" dirty="0">
                  <a:ln w="3175">
                    <a:noFill/>
                  </a:ln>
                  <a:latin typeface="Segoe UI" pitchFamily="34" charset="0"/>
                  <a:cs typeface="Segoe UI" pitchFamily="34" charset="0"/>
                </a:rPr>
                <a:t>Communities</a:t>
              </a:r>
            </a:p>
          </p:txBody>
        </p:sp>
        <p:sp>
          <p:nvSpPr>
            <p:cNvPr id="43" name="Rectangle 42"/>
            <p:cNvSpPr/>
            <p:nvPr/>
          </p:nvSpPr>
          <p:spPr>
            <a:xfrm>
              <a:off x="1295400" y="5055692"/>
              <a:ext cx="1417360" cy="228193"/>
            </a:xfrm>
            <a:prstGeom prst="rect">
              <a:avLst/>
            </a:prstGeom>
          </p:spPr>
          <p:txBody>
            <a:bodyPr wrap="square" lIns="0" tIns="0" rIns="0" bIns="0">
              <a:spAutoFit/>
            </a:bodyPr>
            <a:lstStyle/>
            <a:p>
              <a:pPr algn="ctr">
                <a:lnSpc>
                  <a:spcPct val="80000"/>
                </a:lnSpc>
              </a:pPr>
              <a:r>
                <a:rPr lang="en-US" sz="1400" b="1" spc="-80" dirty="0">
                  <a:ln w="3175">
                    <a:noFill/>
                  </a:ln>
                  <a:latin typeface="Segoe UI" pitchFamily="34" charset="0"/>
                  <a:cs typeface="Segoe UI" pitchFamily="34" charset="0"/>
                </a:rPr>
                <a:t>Search</a:t>
              </a:r>
            </a:p>
          </p:txBody>
        </p:sp>
        <p:sp>
          <p:nvSpPr>
            <p:cNvPr id="44" name="Rectangle 43"/>
            <p:cNvSpPr/>
            <p:nvPr/>
          </p:nvSpPr>
          <p:spPr>
            <a:xfrm>
              <a:off x="1295401" y="2514600"/>
              <a:ext cx="1417358" cy="228193"/>
            </a:xfrm>
            <a:prstGeom prst="rect">
              <a:avLst/>
            </a:prstGeom>
          </p:spPr>
          <p:txBody>
            <a:bodyPr wrap="square" lIns="0" tIns="0" rIns="0" bIns="0">
              <a:spAutoFit/>
            </a:bodyPr>
            <a:lstStyle/>
            <a:p>
              <a:pPr algn="ctr">
                <a:lnSpc>
                  <a:spcPct val="80000"/>
                </a:lnSpc>
              </a:pPr>
              <a:r>
                <a:rPr lang="en-US" sz="1400" b="1" spc="-80" dirty="0">
                  <a:ln w="3175">
                    <a:noFill/>
                  </a:ln>
                  <a:latin typeface="Segoe UI" pitchFamily="34" charset="0"/>
                  <a:cs typeface="Segoe UI" pitchFamily="34" charset="0"/>
                </a:rPr>
                <a:t>Sites</a:t>
              </a:r>
            </a:p>
          </p:txBody>
        </p:sp>
        <p:sp>
          <p:nvSpPr>
            <p:cNvPr id="45" name="Rectangle 44"/>
            <p:cNvSpPr/>
            <p:nvPr/>
          </p:nvSpPr>
          <p:spPr>
            <a:xfrm>
              <a:off x="49794" y="3124200"/>
              <a:ext cx="1550406" cy="228193"/>
            </a:xfrm>
            <a:prstGeom prst="rect">
              <a:avLst/>
            </a:prstGeom>
          </p:spPr>
          <p:txBody>
            <a:bodyPr wrap="square" lIns="0" tIns="0" rIns="0" bIns="0">
              <a:spAutoFit/>
            </a:bodyPr>
            <a:lstStyle/>
            <a:p>
              <a:pPr algn="ctr">
                <a:lnSpc>
                  <a:spcPct val="80000"/>
                </a:lnSpc>
              </a:pPr>
              <a:r>
                <a:rPr lang="en-US" sz="1400" b="1" spc="-80" dirty="0" smtClean="0">
                  <a:ln w="3175">
                    <a:noFill/>
                  </a:ln>
                  <a:latin typeface="Segoe UI" pitchFamily="34" charset="0"/>
                  <a:cs typeface="Segoe UI" pitchFamily="34" charset="0"/>
                </a:rPr>
                <a:t>Composites</a:t>
              </a:r>
              <a:endParaRPr lang="en-US" sz="1600" b="1" spc="-80" dirty="0">
                <a:ln w="3175">
                  <a:noFill/>
                </a:ln>
                <a:latin typeface="Segoe UI" pitchFamily="34" charset="0"/>
                <a:cs typeface="Segoe UI" pitchFamily="34" charset="0"/>
              </a:endParaRPr>
            </a:p>
          </p:txBody>
        </p:sp>
        <p:sp>
          <p:nvSpPr>
            <p:cNvPr id="46" name="Rectangle 45"/>
            <p:cNvSpPr/>
            <p:nvPr/>
          </p:nvSpPr>
          <p:spPr>
            <a:xfrm>
              <a:off x="2667000" y="4292914"/>
              <a:ext cx="1024930" cy="228193"/>
            </a:xfrm>
            <a:prstGeom prst="rect">
              <a:avLst/>
            </a:prstGeom>
          </p:spPr>
          <p:txBody>
            <a:bodyPr wrap="square" lIns="0" tIns="0" rIns="0" bIns="0">
              <a:spAutoFit/>
            </a:bodyPr>
            <a:lstStyle/>
            <a:p>
              <a:pPr algn="ctr">
                <a:lnSpc>
                  <a:spcPct val="80000"/>
                </a:lnSpc>
              </a:pPr>
              <a:r>
                <a:rPr lang="en-US" sz="1400" b="1" spc="-80" dirty="0">
                  <a:ln w="3175">
                    <a:noFill/>
                  </a:ln>
                  <a:latin typeface="Segoe UI" pitchFamily="34" charset="0"/>
                  <a:cs typeface="Segoe UI" pitchFamily="34" charset="0"/>
                </a:rPr>
                <a:t>Content</a:t>
              </a:r>
            </a:p>
          </p:txBody>
        </p:sp>
        <p:sp>
          <p:nvSpPr>
            <p:cNvPr id="47" name="Rectangle 46"/>
            <p:cNvSpPr/>
            <p:nvPr/>
          </p:nvSpPr>
          <p:spPr>
            <a:xfrm>
              <a:off x="304800" y="4292914"/>
              <a:ext cx="1001003" cy="228193"/>
            </a:xfrm>
            <a:prstGeom prst="rect">
              <a:avLst/>
            </a:prstGeom>
          </p:spPr>
          <p:txBody>
            <a:bodyPr wrap="square" lIns="0" tIns="0" rIns="0" bIns="0">
              <a:spAutoFit/>
            </a:bodyPr>
            <a:lstStyle/>
            <a:p>
              <a:pPr algn="ctr">
                <a:lnSpc>
                  <a:spcPct val="80000"/>
                </a:lnSpc>
              </a:pPr>
              <a:r>
                <a:rPr lang="en-US" sz="1400" b="1" spc="-80" dirty="0">
                  <a:ln w="3175">
                    <a:noFill/>
                  </a:ln>
                  <a:latin typeface="Segoe UI" pitchFamily="34" charset="0"/>
                  <a:cs typeface="Segoe UI" pitchFamily="34" charset="0"/>
                </a:rPr>
                <a:t>Insights</a:t>
              </a:r>
            </a:p>
          </p:txBody>
        </p:sp>
      </p:gr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17" name="Title 16"/>
          <p:cNvSpPr>
            <a:spLocks noGrp="1"/>
          </p:cNvSpPr>
          <p:nvPr>
            <p:ph type="title"/>
          </p:nvPr>
        </p:nvSpPr>
        <p:spPr>
          <a:xfrm>
            <a:off x="389435" y="228600"/>
            <a:ext cx="8570631" cy="941796"/>
          </a:xfrm>
        </p:spPr>
        <p:txBody>
          <a:bodyPr/>
          <a:lstStyle/>
          <a:p>
            <a:r>
              <a:rPr lang="en-US" sz="4000" dirty="0" smtClean="0">
                <a:sym typeface="Wingdings" pitchFamily="2" charset="2"/>
              </a:rPr>
              <a:t>Enhanced Collaboration and Reporting</a:t>
            </a:r>
            <a:r>
              <a:rPr lang="en-US" sz="4400" dirty="0" smtClean="0">
                <a:sym typeface="Wingdings" pitchFamily="2" charset="2"/>
              </a:rPr>
              <a:t/>
            </a:r>
            <a:br>
              <a:rPr lang="en-US" sz="4400" dirty="0" smtClean="0">
                <a:sym typeface="Wingdings" pitchFamily="2" charset="2"/>
              </a:rPr>
            </a:br>
            <a:r>
              <a:rPr lang="en-US" sz="2800" i="1" dirty="0" smtClean="0">
                <a:gradFill>
                  <a:gsLst>
                    <a:gs pos="50000">
                      <a:srgbClr val="CDD804">
                        <a:lumMod val="40000"/>
                        <a:lumOff val="60000"/>
                      </a:srgbClr>
                    </a:gs>
                    <a:gs pos="100000">
                      <a:srgbClr val="CDD804"/>
                    </a:gs>
                  </a:gsLst>
                  <a:lin ang="5400000" scaled="0"/>
                </a:gradFill>
                <a:sym typeface="Wingdings" pitchFamily="2" charset="2"/>
              </a:rPr>
              <a:t>SharePoint Sync to Project Server 2010</a:t>
            </a:r>
            <a:endParaRPr lang="en-US" sz="3600" i="1" dirty="0">
              <a:gradFill>
                <a:gsLst>
                  <a:gs pos="50000">
                    <a:srgbClr val="CDD804">
                      <a:lumMod val="40000"/>
                      <a:lumOff val="60000"/>
                    </a:srgbClr>
                  </a:gs>
                  <a:gs pos="100000">
                    <a:srgbClr val="CDD804"/>
                  </a:gs>
                </a:gsLst>
                <a:lin ang="5400000" scaled="0"/>
              </a:gradFill>
            </a:endParaRPr>
          </a:p>
        </p:txBody>
      </p:sp>
      <p:sp>
        <p:nvSpPr>
          <p:cNvPr id="18" name="Text Placeholder 17"/>
          <p:cNvSpPr>
            <a:spLocks noGrp="1"/>
          </p:cNvSpPr>
          <p:nvPr>
            <p:ph type="body" sz="quarter" idx="10"/>
          </p:nvPr>
        </p:nvSpPr>
        <p:spPr>
          <a:xfrm>
            <a:off x="4572000" y="1752600"/>
            <a:ext cx="4419600" cy="2105192"/>
          </a:xfrm>
        </p:spPr>
        <p:txBody>
          <a:bodyPr/>
          <a:lstStyle/>
          <a:p>
            <a:pPr marL="225425" lvl="2" indent="-225425"/>
            <a:r>
              <a:rPr lang="en-US" sz="1800" dirty="0"/>
              <a:t>Lightweight collaboration through SharePoint Tasks list</a:t>
            </a:r>
          </a:p>
          <a:p>
            <a:pPr marL="225425" lvl="2" indent="-225425"/>
            <a:r>
              <a:rPr lang="en-US" sz="1800" dirty="0"/>
              <a:t>Sync SharePoint Tasks into Project Server to drive enterprise Resource Management and Reporting</a:t>
            </a:r>
          </a:p>
          <a:p>
            <a:pPr marL="225425" lvl="2" indent="-225425"/>
            <a:r>
              <a:rPr lang="en-US" sz="1800" dirty="0"/>
              <a:t>Take advantage of richer Project Management capabilities using Project Server </a:t>
            </a:r>
          </a:p>
        </p:txBody>
      </p:sp>
      <p:pic>
        <p:nvPicPr>
          <p:cNvPr id="3" name="Picture 2"/>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04800" y="1981200"/>
            <a:ext cx="3963597" cy="2271712"/>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5" name="Rounded Rectangular Callout 14"/>
          <p:cNvSpPr/>
          <p:nvPr/>
        </p:nvSpPr>
        <p:spPr bwMode="auto">
          <a:xfrm>
            <a:off x="762000" y="1219200"/>
            <a:ext cx="1453540" cy="685800"/>
          </a:xfrm>
          <a:prstGeom prst="wedgeRoundRectCallout">
            <a:avLst>
              <a:gd name="adj1" fmla="val 55418"/>
              <a:gd name="adj2" fmla="val 14365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9" name="TextBox 18"/>
          <p:cNvSpPr txBox="1"/>
          <p:nvPr/>
        </p:nvSpPr>
        <p:spPr>
          <a:xfrm>
            <a:off x="838200" y="12954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sz="1200" dirty="0" smtClean="0">
                <a:gradFill>
                  <a:gsLst>
                    <a:gs pos="50000">
                      <a:schemeClr val="tx1"/>
                    </a:gs>
                    <a:gs pos="100000">
                      <a:schemeClr val="tx1"/>
                    </a:gs>
                  </a:gsLst>
                  <a:lin ang="5400000" scaled="0"/>
                </a:gradFill>
                <a:effectLst/>
              </a:rPr>
              <a:t>SharePoint</a:t>
            </a:r>
          </a:p>
          <a:p>
            <a:r>
              <a:rPr lang="en-US" sz="1200" dirty="0" smtClean="0">
                <a:gradFill>
                  <a:gsLst>
                    <a:gs pos="50000">
                      <a:schemeClr val="tx1"/>
                    </a:gs>
                    <a:gs pos="100000">
                      <a:schemeClr val="tx1"/>
                    </a:gs>
                  </a:gsLst>
                  <a:lin ang="5400000" scaled="0"/>
                </a:gradFill>
                <a:effectLst/>
              </a:rPr>
              <a:t>Task List</a:t>
            </a:r>
          </a:p>
        </p:txBody>
      </p:sp>
      <p:pic>
        <p:nvPicPr>
          <p:cNvPr id="4" name="Picture 3"/>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743200" y="4495800"/>
            <a:ext cx="1506249" cy="16002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5" name="Picture 4"/>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724400" y="4267200"/>
            <a:ext cx="4014106" cy="2391382"/>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23" name="Rounded Rectangular Callout 22"/>
          <p:cNvSpPr/>
          <p:nvPr/>
        </p:nvSpPr>
        <p:spPr bwMode="auto">
          <a:xfrm>
            <a:off x="7271360" y="3695700"/>
            <a:ext cx="1453540" cy="685800"/>
          </a:xfrm>
          <a:prstGeom prst="wedgeRoundRectCallout">
            <a:avLst>
              <a:gd name="adj1" fmla="val -84954"/>
              <a:gd name="adj2" fmla="val 23958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4" name="TextBox 23"/>
          <p:cNvSpPr txBox="1"/>
          <p:nvPr/>
        </p:nvSpPr>
        <p:spPr>
          <a:xfrm>
            <a:off x="7327384" y="37719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sz="1200" dirty="0" smtClean="0">
                <a:gradFill>
                  <a:gsLst>
                    <a:gs pos="50000">
                      <a:schemeClr val="tx1"/>
                    </a:gs>
                    <a:gs pos="100000">
                      <a:schemeClr val="tx1"/>
                    </a:gs>
                  </a:gsLst>
                  <a:lin ang="5400000" scaled="0"/>
                </a:gradFill>
                <a:effectLst/>
              </a:rPr>
              <a:t>Project Server 2010</a:t>
            </a:r>
          </a:p>
          <a:p>
            <a:r>
              <a:rPr lang="en-US" sz="1200" dirty="0" smtClean="0">
                <a:gradFill>
                  <a:gsLst>
                    <a:gs pos="50000">
                      <a:schemeClr val="tx1"/>
                    </a:gs>
                    <a:gs pos="100000">
                      <a:schemeClr val="tx1"/>
                    </a:gs>
                  </a:gsLst>
                  <a:lin ang="5400000" scaled="0"/>
                </a:gradFill>
                <a:effectLst/>
              </a:rPr>
              <a:t>Project Plan</a:t>
            </a:r>
          </a:p>
        </p:txBody>
      </p:sp>
      <p:sp>
        <p:nvSpPr>
          <p:cNvPr id="25" name="Freeform 5"/>
          <p:cNvSpPr>
            <a:spLocks/>
          </p:cNvSpPr>
          <p:nvPr/>
        </p:nvSpPr>
        <p:spPr bwMode="auto">
          <a:xfrm>
            <a:off x="1447800" y="4953000"/>
            <a:ext cx="2568128" cy="1905000"/>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gradFill flip="none" rotWithShape="1">
            <a:gsLst>
              <a:gs pos="0">
                <a:schemeClr val="tx1">
                  <a:alpha val="50000"/>
                </a:schemeClr>
              </a:gs>
              <a:gs pos="50000">
                <a:schemeClr val="tx1">
                  <a:alpha val="50000"/>
                </a:schemeClr>
              </a:gs>
              <a:gs pos="100000">
                <a:schemeClr val="tx1">
                  <a:alpha val="0"/>
                </a:schemeClr>
              </a:gs>
            </a:gsLst>
            <a:lin ang="162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3"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18" name="Freeform 31"/>
          <p:cNvSpPr>
            <a:spLocks/>
          </p:cNvSpPr>
          <p:nvPr/>
        </p:nvSpPr>
        <p:spPr bwMode="auto">
          <a:xfrm rot="10800000">
            <a:off x="3266890" y="1930404"/>
            <a:ext cx="233950" cy="1681940"/>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15" name="Title 14"/>
          <p:cNvSpPr>
            <a:spLocks noGrp="1"/>
          </p:cNvSpPr>
          <p:nvPr>
            <p:ph type="title"/>
          </p:nvPr>
        </p:nvSpPr>
        <p:spPr/>
        <p:txBody>
          <a:bodyPr>
            <a:noAutofit/>
          </a:bodyPr>
          <a:lstStyle/>
          <a:p>
            <a:pPr lvl="0"/>
            <a:r>
              <a:rPr lang="en-US" sz="4000" dirty="0" smtClean="0"/>
              <a:t>Enhanced Collaboration and Reporting</a:t>
            </a:r>
            <a:r>
              <a:rPr lang="en-US" sz="3200" dirty="0"/>
              <a:t/>
            </a:r>
            <a:br>
              <a:rPr lang="en-US" sz="3200" dirty="0"/>
            </a:br>
            <a:r>
              <a:rPr lang="en-US" sz="2800" i="1" dirty="0">
                <a:gradFill>
                  <a:gsLst>
                    <a:gs pos="50000">
                      <a:srgbClr val="CDD804">
                        <a:lumMod val="40000"/>
                        <a:lumOff val="60000"/>
                      </a:srgbClr>
                    </a:gs>
                    <a:gs pos="100000">
                      <a:srgbClr val="CDD804"/>
                    </a:gs>
                  </a:gsLst>
                  <a:lin ang="5400000" scaled="0"/>
                </a:gradFill>
                <a:sym typeface="Wingdings" pitchFamily="2" charset="2"/>
              </a:rPr>
              <a:t>Simplified </a:t>
            </a:r>
            <a:r>
              <a:rPr lang="en-US" sz="2800" i="1" dirty="0" smtClean="0">
                <a:gradFill>
                  <a:gsLst>
                    <a:gs pos="50000">
                      <a:srgbClr val="CDD804">
                        <a:lumMod val="40000"/>
                        <a:lumOff val="60000"/>
                      </a:srgbClr>
                    </a:gs>
                    <a:gs pos="100000">
                      <a:srgbClr val="CDD804"/>
                    </a:gs>
                  </a:gsLst>
                  <a:lin ang="5400000" scaled="0"/>
                </a:gradFill>
                <a:sym typeface="Wingdings" pitchFamily="2" charset="2"/>
              </a:rPr>
              <a:t>single </a:t>
            </a:r>
            <a:r>
              <a:rPr lang="en-US" sz="2800" i="1" dirty="0">
                <a:gradFill>
                  <a:gsLst>
                    <a:gs pos="50000">
                      <a:srgbClr val="CDD804">
                        <a:lumMod val="40000"/>
                        <a:lumOff val="60000"/>
                      </a:srgbClr>
                    </a:gs>
                    <a:gs pos="100000">
                      <a:srgbClr val="CDD804"/>
                    </a:gs>
                  </a:gsLst>
                  <a:lin ang="5400000" scaled="0"/>
                </a:gradFill>
                <a:sym typeface="Wingdings" pitchFamily="2" charset="2"/>
              </a:rPr>
              <a:t>e</a:t>
            </a:r>
            <a:r>
              <a:rPr lang="en-US" sz="2800" i="1" dirty="0" smtClean="0">
                <a:gradFill>
                  <a:gsLst>
                    <a:gs pos="50000">
                      <a:srgbClr val="CDD804">
                        <a:lumMod val="40000"/>
                        <a:lumOff val="60000"/>
                      </a:srgbClr>
                    </a:gs>
                    <a:gs pos="100000">
                      <a:srgbClr val="CDD804"/>
                    </a:gs>
                  </a:gsLst>
                  <a:lin ang="5400000" scaled="0"/>
                </a:gradFill>
                <a:sym typeface="Wingdings" pitchFamily="2" charset="2"/>
              </a:rPr>
              <a:t>ntry </a:t>
            </a:r>
            <a:r>
              <a:rPr lang="en-US" sz="2800" i="1" dirty="0">
                <a:gradFill>
                  <a:gsLst>
                    <a:gs pos="50000">
                      <a:srgbClr val="CDD804">
                        <a:lumMod val="40000"/>
                        <a:lumOff val="60000"/>
                      </a:srgbClr>
                    </a:gs>
                    <a:gs pos="100000">
                      <a:srgbClr val="CDD804"/>
                    </a:gs>
                  </a:gsLst>
                  <a:lin ang="5400000" scaled="0"/>
                </a:gradFill>
                <a:sym typeface="Wingdings" pitchFamily="2" charset="2"/>
              </a:rPr>
              <a:t>m</a:t>
            </a:r>
            <a:r>
              <a:rPr lang="en-US" sz="2800" i="1" dirty="0" smtClean="0">
                <a:gradFill>
                  <a:gsLst>
                    <a:gs pos="50000">
                      <a:srgbClr val="CDD804">
                        <a:lumMod val="40000"/>
                        <a:lumOff val="60000"/>
                      </a:srgbClr>
                    </a:gs>
                    <a:gs pos="100000">
                      <a:srgbClr val="CDD804"/>
                    </a:gs>
                  </a:gsLst>
                  <a:lin ang="5400000" scaled="0"/>
                </a:gradFill>
                <a:sym typeface="Wingdings" pitchFamily="2" charset="2"/>
              </a:rPr>
              <a:t>ode </a:t>
            </a:r>
            <a:r>
              <a:rPr lang="en-US" sz="2800" i="1" dirty="0">
                <a:gradFill>
                  <a:gsLst>
                    <a:gs pos="50000">
                      <a:srgbClr val="CDD804">
                        <a:lumMod val="40000"/>
                        <a:lumOff val="60000"/>
                      </a:srgbClr>
                    </a:gs>
                    <a:gs pos="100000">
                      <a:srgbClr val="CDD804"/>
                    </a:gs>
                  </a:gsLst>
                  <a:lin ang="5400000" scaled="0"/>
                </a:gradFill>
                <a:sym typeface="Wingdings" pitchFamily="2" charset="2"/>
              </a:rPr>
              <a:t>for </a:t>
            </a:r>
            <a:r>
              <a:rPr lang="en-US" sz="2800" i="1" dirty="0" smtClean="0">
                <a:gradFill>
                  <a:gsLst>
                    <a:gs pos="50000">
                      <a:srgbClr val="CDD804">
                        <a:lumMod val="40000"/>
                        <a:lumOff val="60000"/>
                      </a:srgbClr>
                    </a:gs>
                    <a:gs pos="100000">
                      <a:srgbClr val="CDD804"/>
                    </a:gs>
                  </a:gsLst>
                  <a:lin ang="5400000" scaled="0"/>
                </a:gradFill>
                <a:sym typeface="Wingdings" pitchFamily="2" charset="2"/>
              </a:rPr>
              <a:t>time </a:t>
            </a:r>
            <a:r>
              <a:rPr lang="en-US" sz="2800" i="1" dirty="0">
                <a:gradFill>
                  <a:gsLst>
                    <a:gs pos="50000">
                      <a:srgbClr val="CDD804">
                        <a:lumMod val="40000"/>
                        <a:lumOff val="60000"/>
                      </a:srgbClr>
                    </a:gs>
                    <a:gs pos="100000">
                      <a:srgbClr val="CDD804"/>
                    </a:gs>
                  </a:gsLst>
                  <a:lin ang="5400000" scaled="0"/>
                </a:gradFill>
                <a:sym typeface="Wingdings" pitchFamily="2" charset="2"/>
              </a:rPr>
              <a:t>r</a:t>
            </a:r>
            <a:r>
              <a:rPr lang="en-US" sz="2800" i="1" dirty="0" smtClean="0">
                <a:gradFill>
                  <a:gsLst>
                    <a:gs pos="50000">
                      <a:srgbClr val="CDD804">
                        <a:lumMod val="40000"/>
                        <a:lumOff val="60000"/>
                      </a:srgbClr>
                    </a:gs>
                    <a:gs pos="100000">
                      <a:srgbClr val="CDD804"/>
                    </a:gs>
                  </a:gsLst>
                  <a:lin ang="5400000" scaled="0"/>
                </a:gradFill>
                <a:sym typeface="Wingdings" pitchFamily="2" charset="2"/>
              </a:rPr>
              <a:t>eporting and </a:t>
            </a:r>
            <a:r>
              <a:rPr lang="en-US" sz="2800" i="1" dirty="0">
                <a:gradFill>
                  <a:gsLst>
                    <a:gs pos="50000">
                      <a:srgbClr val="CDD804">
                        <a:lumMod val="40000"/>
                        <a:lumOff val="60000"/>
                      </a:srgbClr>
                    </a:gs>
                    <a:gs pos="100000">
                      <a:srgbClr val="CDD804"/>
                    </a:gs>
                  </a:gsLst>
                  <a:lin ang="5400000" scaled="0"/>
                </a:gradFill>
                <a:sym typeface="Wingdings" pitchFamily="2" charset="2"/>
              </a:rPr>
              <a:t>s</a:t>
            </a:r>
            <a:r>
              <a:rPr lang="en-US" sz="2800" i="1" dirty="0" smtClean="0">
                <a:gradFill>
                  <a:gsLst>
                    <a:gs pos="50000">
                      <a:srgbClr val="CDD804">
                        <a:lumMod val="40000"/>
                        <a:lumOff val="60000"/>
                      </a:srgbClr>
                    </a:gs>
                    <a:gs pos="100000">
                      <a:srgbClr val="CDD804"/>
                    </a:gs>
                  </a:gsLst>
                  <a:lin ang="5400000" scaled="0"/>
                </a:gradFill>
                <a:sym typeface="Wingdings" pitchFamily="2" charset="2"/>
              </a:rPr>
              <a:t>tatusing</a:t>
            </a:r>
            <a:endParaRPr lang="en-US" sz="2800" i="1" dirty="0">
              <a:gradFill>
                <a:gsLst>
                  <a:gs pos="50000">
                    <a:srgbClr val="CDD804">
                      <a:lumMod val="40000"/>
                      <a:lumOff val="60000"/>
                    </a:srgbClr>
                  </a:gs>
                  <a:gs pos="100000">
                    <a:srgbClr val="CDD804"/>
                  </a:gs>
                </a:gsLst>
                <a:lin ang="5400000" scaled="0"/>
              </a:gradFill>
              <a:sym typeface="Wingdings" pitchFamily="2" charset="2"/>
            </a:endParaRPr>
          </a:p>
        </p:txBody>
      </p:sp>
      <p:sp>
        <p:nvSpPr>
          <p:cNvPr id="17" name="Text Placeholder 16"/>
          <p:cNvSpPr>
            <a:spLocks noGrp="1"/>
          </p:cNvSpPr>
          <p:nvPr>
            <p:ph type="body" sz="quarter" idx="10"/>
          </p:nvPr>
        </p:nvSpPr>
        <p:spPr>
          <a:xfrm>
            <a:off x="4572001" y="1752600"/>
            <a:ext cx="4388066" cy="1569660"/>
          </a:xfrm>
        </p:spPr>
        <p:txBody>
          <a:bodyPr/>
          <a:lstStyle/>
          <a:p>
            <a:pPr marL="225425" indent="-225425"/>
            <a:r>
              <a:rPr lang="en-US" sz="2000" dirty="0" smtClean="0"/>
              <a:t>Improved user experience</a:t>
            </a:r>
          </a:p>
          <a:p>
            <a:pPr marL="225425" indent="-225425"/>
            <a:r>
              <a:rPr lang="en-US" sz="2000" dirty="0" smtClean="0"/>
              <a:t>Single entry mode to unify timesheet entry and task statusing</a:t>
            </a:r>
          </a:p>
          <a:p>
            <a:pPr marL="225425" indent="-225425"/>
            <a:r>
              <a:rPr lang="en-US" sz="2000" dirty="0" smtClean="0"/>
              <a:t>Consolidated Approval Center</a:t>
            </a:r>
          </a:p>
          <a:p>
            <a:pPr marL="225425" indent="-225425"/>
            <a:r>
              <a:rPr lang="en-US" sz="2000" dirty="0" smtClean="0"/>
              <a:t>New User Delegation</a:t>
            </a:r>
          </a:p>
        </p:txBody>
      </p:sp>
      <p:pic>
        <p:nvPicPr>
          <p:cNvPr id="32" name="Picture 2"/>
          <p:cNvPicPr>
            <a:picLocks noChangeAspect="1" noChangeArrowheads="1"/>
          </p:cNvPicPr>
          <p:nvPr/>
        </p:nvPicPr>
        <p:blipFill>
          <a:blip r:embed="rId4" cstate="print"/>
          <a:stretch>
            <a:fillRect/>
          </a:stretch>
        </p:blipFill>
        <p:spPr bwMode="auto">
          <a:xfrm>
            <a:off x="389436" y="2133600"/>
            <a:ext cx="3904342" cy="769257"/>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ounded Rectangular Callout 32"/>
          <p:cNvSpPr/>
          <p:nvPr/>
        </p:nvSpPr>
        <p:spPr bwMode="auto">
          <a:xfrm>
            <a:off x="143471" y="3432175"/>
            <a:ext cx="1453540" cy="685800"/>
          </a:xfrm>
          <a:prstGeom prst="wedgeRoundRectCallout">
            <a:avLst>
              <a:gd name="adj1" fmla="val 117064"/>
              <a:gd name="adj2" fmla="val -18020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4" name="TextBox 33"/>
          <p:cNvSpPr txBox="1"/>
          <p:nvPr/>
        </p:nvSpPr>
        <p:spPr>
          <a:xfrm>
            <a:off x="194837" y="350693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sz="1200" dirty="0" smtClean="0">
                <a:gradFill>
                  <a:gsLst>
                    <a:gs pos="50000">
                      <a:schemeClr val="tx1"/>
                    </a:gs>
                    <a:gs pos="100000">
                      <a:schemeClr val="tx1"/>
                    </a:gs>
                  </a:gsLst>
                  <a:lin ang="5400000" scaled="0"/>
                </a:gradFill>
                <a:effectLst/>
              </a:rPr>
              <a:t>Single Entry Mode  Option</a:t>
            </a:r>
          </a:p>
        </p:txBody>
      </p:sp>
      <p:sp>
        <p:nvSpPr>
          <p:cNvPr id="35" name="Rounded Rectangular Callout 34"/>
          <p:cNvSpPr/>
          <p:nvPr/>
        </p:nvSpPr>
        <p:spPr bwMode="auto">
          <a:xfrm>
            <a:off x="7162800" y="3429000"/>
            <a:ext cx="1453540" cy="685800"/>
          </a:xfrm>
          <a:prstGeom prst="wedgeRoundRectCallout">
            <a:avLst>
              <a:gd name="adj1" fmla="val -64716"/>
              <a:gd name="adj2" fmla="val 15370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6" name="TextBox 35"/>
          <p:cNvSpPr txBox="1"/>
          <p:nvPr/>
        </p:nvSpPr>
        <p:spPr>
          <a:xfrm>
            <a:off x="7239000" y="3505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sz="1200" dirty="0" smtClean="0">
                <a:gradFill>
                  <a:gsLst>
                    <a:gs pos="50000">
                      <a:schemeClr val="tx1"/>
                    </a:gs>
                    <a:gs pos="100000">
                      <a:schemeClr val="tx1"/>
                    </a:gs>
                  </a:gsLst>
                  <a:lin ang="5400000" scaled="0"/>
                </a:gradFill>
                <a:effectLst/>
              </a:rPr>
              <a:t>Improved Timesheet Experience</a:t>
            </a:r>
          </a:p>
        </p:txBody>
      </p:sp>
      <p:pic>
        <p:nvPicPr>
          <p:cNvPr id="2" name="Picture 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667000" y="3733800"/>
            <a:ext cx="4261527" cy="29718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animBg="1"/>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0"/>
            <a:ext cx="8363938" cy="941796"/>
          </a:xfrm>
        </p:spPr>
        <p:txBody>
          <a:bodyPr/>
          <a:lstStyle/>
          <a:p>
            <a:pPr lvl="0"/>
            <a:r>
              <a:rPr lang="en-US" sz="4000" dirty="0" smtClean="0"/>
              <a:t>Enhanced Collaboration and Reporting</a:t>
            </a:r>
            <a:r>
              <a:rPr lang="en-US" sz="4000" dirty="0" smtClean="0">
                <a:sym typeface="Wingdings" pitchFamily="2" charset="2"/>
              </a:rPr>
              <a:t/>
            </a:r>
            <a:br>
              <a:rPr lang="en-US" sz="4000" dirty="0" smtClean="0">
                <a:sym typeface="Wingdings" pitchFamily="2" charset="2"/>
              </a:rPr>
            </a:br>
            <a:r>
              <a:rPr lang="en-US" sz="2800" i="1" dirty="0" smtClean="0">
                <a:gradFill>
                  <a:gsLst>
                    <a:gs pos="50000">
                      <a:srgbClr val="CDD804">
                        <a:lumMod val="40000"/>
                        <a:lumOff val="60000"/>
                      </a:srgbClr>
                    </a:gs>
                    <a:gs pos="100000">
                      <a:srgbClr val="CDD804"/>
                    </a:gs>
                  </a:gsLst>
                  <a:lin ang="5400000" scaled="0"/>
                </a:gradFill>
                <a:sym typeface="Wingdings" pitchFamily="2" charset="2"/>
              </a:rPr>
              <a:t>Stay </a:t>
            </a:r>
            <a:r>
              <a:rPr lang="en-US" sz="2800" i="1" dirty="0">
                <a:gradFill>
                  <a:gsLst>
                    <a:gs pos="50000">
                      <a:srgbClr val="CDD804">
                        <a:lumMod val="40000"/>
                        <a:lumOff val="60000"/>
                      </a:srgbClr>
                    </a:gs>
                    <a:gs pos="100000">
                      <a:srgbClr val="CDD804"/>
                    </a:gs>
                  </a:gsLst>
                  <a:lin ang="5400000" scaled="0"/>
                </a:gradFill>
                <a:sym typeface="Wingdings" pitchFamily="2" charset="2"/>
              </a:rPr>
              <a:t>c</a:t>
            </a:r>
            <a:r>
              <a:rPr lang="en-US" sz="2800" i="1" dirty="0" smtClean="0">
                <a:gradFill>
                  <a:gsLst>
                    <a:gs pos="50000">
                      <a:srgbClr val="CDD804">
                        <a:lumMod val="40000"/>
                        <a:lumOff val="60000"/>
                      </a:srgbClr>
                    </a:gs>
                    <a:gs pos="100000">
                      <a:srgbClr val="CDD804"/>
                    </a:gs>
                  </a:gsLst>
                  <a:lin ang="5400000" scaled="0"/>
                </a:gradFill>
                <a:sym typeface="Wingdings" pitchFamily="2" charset="2"/>
              </a:rPr>
              <a:t>onnected through Outlook</a:t>
            </a:r>
            <a:endParaRPr lang="en-US" sz="4400" dirty="0"/>
          </a:p>
        </p:txBody>
      </p:sp>
      <p:pic>
        <p:nvPicPr>
          <p:cNvPr id="21" name="Picture 20"/>
          <p:cNvPicPr>
            <a:picLocks noChangeAspect="1"/>
          </p:cNvPicPr>
          <p:nvPr/>
        </p:nvPicPr>
        <p:blipFill>
          <a:blip r:embed="rId4" cstate="print"/>
          <a:stretch>
            <a:fillRect/>
          </a:stretch>
        </p:blipFill>
        <p:spPr>
          <a:xfrm>
            <a:off x="-151498" y="3970847"/>
            <a:ext cx="5887600" cy="1896553"/>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18" name="Group 17"/>
          <p:cNvGrpSpPr/>
          <p:nvPr/>
        </p:nvGrpSpPr>
        <p:grpSpPr>
          <a:xfrm>
            <a:off x="4598549" y="4343400"/>
            <a:ext cx="4058708" cy="2667000"/>
            <a:chOff x="3579812" y="2895600"/>
            <a:chExt cx="5410201" cy="2667000"/>
          </a:xfrm>
        </p:grpSpPr>
        <p:grpSp>
          <p:nvGrpSpPr>
            <p:cNvPr id="13" name="Group 12"/>
            <p:cNvGrpSpPr/>
            <p:nvPr/>
          </p:nvGrpSpPr>
          <p:grpSpPr>
            <a:xfrm>
              <a:off x="3579812" y="3541083"/>
              <a:ext cx="5410201" cy="1604633"/>
              <a:chOff x="684212" y="2133600"/>
              <a:chExt cx="11047413" cy="3276597"/>
            </a:xfrm>
          </p:grpSpPr>
          <p:pic>
            <p:nvPicPr>
              <p:cNvPr id="11" name="Picture 2" descr="C:\Users\maryfj\Desktop\DVD_ART35\Artwork_Imagery\Shapes\Glows\white oval shaped glow.png"/>
              <p:cNvPicPr>
                <a:picLocks noChangeAspect="1" noChangeArrowheads="1"/>
              </p:cNvPicPr>
              <p:nvPr/>
            </p:nvPicPr>
            <p:blipFill>
              <a:blip r:embed="rId5" cstate="print">
                <a:lum bright="-100000"/>
              </a:blip>
              <a:srcRect/>
              <a:stretch>
                <a:fillRect/>
              </a:stretch>
            </p:blipFill>
            <p:spPr bwMode="auto">
              <a:xfrm>
                <a:off x="1153274" y="2133600"/>
                <a:ext cx="10000908" cy="2585459"/>
              </a:xfrm>
              <a:prstGeom prst="rect">
                <a:avLst/>
              </a:prstGeom>
              <a:noFill/>
              <a:ln>
                <a:noFill/>
              </a:ln>
            </p:spPr>
          </p:pic>
          <p:sp>
            <p:nvSpPr>
              <p:cNvPr id="12" name="Oval Base"/>
              <p:cNvSpPr>
                <a:spLocks noEditPoints="1"/>
              </p:cNvSpPr>
              <p:nvPr/>
            </p:nvSpPr>
            <p:spPr bwMode="auto">
              <a:xfrm>
                <a:off x="684212" y="2454249"/>
                <a:ext cx="11047413" cy="2955948"/>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a:gsLst>
                  <a:gs pos="18000">
                    <a:srgbClr val="538022"/>
                  </a:gs>
                  <a:gs pos="54000">
                    <a:srgbClr val="92D050"/>
                  </a:gs>
                  <a:gs pos="87000">
                    <a:srgbClr val="4EA6C0">
                      <a:lumMod val="50000"/>
                      <a:alpha val="2000"/>
                    </a:srgbClr>
                  </a:gs>
                </a:gsLst>
                <a:lin ang="16200000" scaled="1"/>
              </a:grad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2B2B2">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lnSpc>
                    <a:spcPct val="70000"/>
                  </a:lnSpc>
                  <a:spcBef>
                    <a:spcPct val="0"/>
                  </a:spcBef>
                  <a:spcAft>
                    <a:spcPct val="0"/>
                  </a:spcAft>
                  <a:defRPr/>
                </a:pPr>
                <a:endParaRPr lang="en-US" sz="2000" kern="0" dirty="0">
                  <a:solidFill>
                    <a:prstClr val="white"/>
                  </a:solidFill>
                  <a:effectLst>
                    <a:outerShdw blurRad="38100" dist="38100" dir="2700000" algn="tl">
                      <a:srgbClr val="000000">
                        <a:alpha val="43137"/>
                      </a:srgbClr>
                    </a:outerShdw>
                  </a:effectLst>
                  <a:latin typeface="Kozuka Gothic Pro H" pitchFamily="34" charset="-128"/>
                </a:endParaRPr>
              </a:p>
            </p:txBody>
          </p:sp>
        </p:grpSp>
        <p:pic>
          <p:nvPicPr>
            <p:cNvPr id="6146" name="Picture 2" descr="\\SERVER3\InternalBin\Resource DVD\DVD_ART36\Artwork_Imagery\Icons - Illustrations\_ MSN ICONS\web page internet screen.png"/>
            <p:cNvPicPr>
              <a:picLocks noChangeAspect="1" noChangeArrowheads="1"/>
            </p:cNvPicPr>
            <p:nvPr/>
          </p:nvPicPr>
          <p:blipFill>
            <a:blip r:embed="rId6"/>
            <a:stretch>
              <a:fillRect/>
            </a:stretch>
          </p:blipFill>
          <p:spPr bwMode="auto">
            <a:xfrm>
              <a:off x="7770812" y="3651980"/>
              <a:ext cx="1014349" cy="886968"/>
            </a:xfrm>
            <a:prstGeom prst="rect">
              <a:avLst/>
            </a:prstGeom>
            <a:noFill/>
            <a:ln>
              <a:noFill/>
            </a:ln>
          </p:spPr>
        </p:pic>
        <p:pic>
          <p:nvPicPr>
            <p:cNvPr id="6147" name="Picture 3" descr="\\SERVER3\InternalBin\Resource DVD\DVD_ART36\Artwork_Imagery\Icons - Illustrations\_ xMAC STYLE\computer desktop pc.png"/>
            <p:cNvPicPr>
              <a:picLocks noChangeAspect="1" noChangeArrowheads="1"/>
            </p:cNvPicPr>
            <p:nvPr/>
          </p:nvPicPr>
          <p:blipFill>
            <a:blip r:embed="rId7"/>
            <a:stretch>
              <a:fillRect/>
            </a:stretch>
          </p:blipFill>
          <p:spPr bwMode="auto">
            <a:xfrm>
              <a:off x="5713412" y="4419600"/>
              <a:ext cx="1523603" cy="1143000"/>
            </a:xfrm>
            <a:prstGeom prst="rect">
              <a:avLst/>
            </a:prstGeom>
            <a:noFill/>
            <a:ln>
              <a:noFill/>
            </a:ln>
          </p:spPr>
        </p:pic>
        <p:pic>
          <p:nvPicPr>
            <p:cNvPr id="6148" name="Picture 4" descr="\\SERVER3\InternalBin\Resource DVD\DVD_ART36\Artwork_Imagery\Hardware Photos\OEM HW\Windows Mobile devices (cell phone, pda)\Smartphone cell phones\Sprint HTC Touch closed.png"/>
            <p:cNvPicPr>
              <a:picLocks noChangeAspect="1" noChangeArrowheads="1"/>
            </p:cNvPicPr>
            <p:nvPr/>
          </p:nvPicPr>
          <p:blipFill>
            <a:blip r:embed="rId8"/>
            <a:stretch>
              <a:fillRect/>
            </a:stretch>
          </p:blipFill>
          <p:spPr bwMode="auto">
            <a:xfrm>
              <a:off x="3960813" y="3613242"/>
              <a:ext cx="614631" cy="969264"/>
            </a:xfrm>
            <a:prstGeom prst="rect">
              <a:avLst/>
            </a:prstGeom>
            <a:noFill/>
            <a:effectLst>
              <a:reflection blurRad="6350" stA="52000" endA="300" endPos="35000" dir="5400000" sy="-100000" algn="bl" rotWithShape="0"/>
            </a:effectLst>
          </p:spPr>
        </p:pic>
        <p:pic>
          <p:nvPicPr>
            <p:cNvPr id="6149" name="Picture 5" descr="C:\Users\mitchelld\Desktop\Assets\Iconshock\Real_Vista_Style\Accounting\salesman 256.png"/>
            <p:cNvPicPr>
              <a:picLocks noChangeAspect="1" noChangeArrowheads="1"/>
            </p:cNvPicPr>
            <p:nvPr/>
          </p:nvPicPr>
          <p:blipFill>
            <a:blip r:embed="rId9"/>
            <a:stretch>
              <a:fillRect/>
            </a:stretch>
          </p:blipFill>
          <p:spPr bwMode="auto">
            <a:xfrm>
              <a:off x="5204630" y="2895600"/>
              <a:ext cx="2059911" cy="1545336"/>
            </a:xfrm>
            <a:prstGeom prst="rect">
              <a:avLst/>
            </a:prstGeom>
            <a:noFill/>
            <a:ln>
              <a:noFill/>
            </a:ln>
          </p:spPr>
        </p:pic>
      </p:grpSp>
      <p:sp>
        <p:nvSpPr>
          <p:cNvPr id="20" name="Rectangle 19"/>
          <p:cNvSpPr/>
          <p:nvPr/>
        </p:nvSpPr>
        <p:spPr>
          <a:xfrm>
            <a:off x="4572000" y="2447926"/>
            <a:ext cx="4572000" cy="1940018"/>
          </a:xfrm>
          <a:prstGeom prst="rect">
            <a:avLst/>
          </a:prstGeom>
        </p:spPr>
        <p:txBody>
          <a:bodyPr wrap="square">
            <a:spAutoFit/>
          </a:bodyPr>
          <a:lstStyle/>
          <a:p>
            <a:pPr marL="282575" indent="-282575" fontAlgn="base">
              <a:lnSpc>
                <a:spcPct val="90000"/>
              </a:lnSpc>
              <a:spcBef>
                <a:spcPts val="384"/>
              </a:spcBef>
              <a:spcAft>
                <a:spcPct val="0"/>
              </a:spcAft>
              <a:buClr>
                <a:srgbClr val="FFC533"/>
              </a:buClr>
              <a:buSzPct val="85000"/>
              <a:buBlip>
                <a:blip r:embed="rId10"/>
              </a:buBlip>
            </a:pPr>
            <a:r>
              <a:rPr lang="en-US" dirty="0">
                <a:gradFill>
                  <a:gsLst>
                    <a:gs pos="0">
                      <a:schemeClr val="tx1"/>
                    </a:gs>
                    <a:gs pos="86000">
                      <a:schemeClr val="tx1"/>
                    </a:gs>
                  </a:gsLst>
                  <a:lin ang="5400000" scaled="0"/>
                </a:gradFill>
              </a:rPr>
              <a:t>Project tasks shown as Outlook tasks </a:t>
            </a:r>
            <a:br>
              <a:rPr lang="en-US" dirty="0">
                <a:gradFill>
                  <a:gsLst>
                    <a:gs pos="0">
                      <a:schemeClr val="tx1"/>
                    </a:gs>
                    <a:gs pos="86000">
                      <a:schemeClr val="tx1"/>
                    </a:gs>
                  </a:gsLst>
                  <a:lin ang="5400000" scaled="0"/>
                </a:gradFill>
              </a:rPr>
            </a:br>
            <a:r>
              <a:rPr lang="en-US" dirty="0">
                <a:gradFill>
                  <a:gsLst>
                    <a:gs pos="0">
                      <a:schemeClr val="tx1"/>
                    </a:gs>
                    <a:gs pos="86000">
                      <a:schemeClr val="tx1"/>
                    </a:gs>
                  </a:gsLst>
                  <a:lin ang="5400000" scaled="0"/>
                </a:gradFill>
              </a:rPr>
              <a:t>grouped by project name</a:t>
            </a:r>
          </a:p>
          <a:p>
            <a:pPr marL="282575" indent="-282575" fontAlgn="base">
              <a:lnSpc>
                <a:spcPct val="90000"/>
              </a:lnSpc>
              <a:spcBef>
                <a:spcPts val="384"/>
              </a:spcBef>
              <a:spcAft>
                <a:spcPct val="0"/>
              </a:spcAft>
              <a:buClr>
                <a:srgbClr val="FFC533"/>
              </a:buClr>
              <a:buSzPct val="85000"/>
              <a:buBlip>
                <a:blip r:embed="rId10"/>
              </a:buBlip>
            </a:pPr>
            <a:r>
              <a:rPr lang="en-US" dirty="0">
                <a:gradFill>
                  <a:gsLst>
                    <a:gs pos="0">
                      <a:schemeClr val="tx1"/>
                    </a:gs>
                    <a:gs pos="86000">
                      <a:schemeClr val="tx1"/>
                    </a:gs>
                  </a:gsLst>
                  <a:lin ang="5400000" scaled="0"/>
                </a:gradFill>
              </a:rPr>
              <a:t>Receive notifications and provide updates through Outlook (% complete, total work, actual work)</a:t>
            </a:r>
          </a:p>
          <a:p>
            <a:pPr marL="282575" indent="-282575" fontAlgn="base">
              <a:lnSpc>
                <a:spcPct val="90000"/>
              </a:lnSpc>
              <a:spcBef>
                <a:spcPts val="384"/>
              </a:spcBef>
              <a:spcAft>
                <a:spcPct val="0"/>
              </a:spcAft>
              <a:buClr>
                <a:srgbClr val="FFC533"/>
              </a:buClr>
              <a:buSzPct val="85000"/>
              <a:buBlip>
                <a:blip r:embed="rId10"/>
              </a:buBlip>
            </a:pPr>
            <a:r>
              <a:rPr lang="en-US" dirty="0">
                <a:gradFill>
                  <a:gsLst>
                    <a:gs pos="0">
                      <a:schemeClr val="tx1"/>
                    </a:gs>
                    <a:gs pos="86000">
                      <a:schemeClr val="tx1"/>
                    </a:gs>
                  </a:gsLst>
                  <a:lin ang="5400000" scaled="0"/>
                </a:gradFill>
              </a:rPr>
              <a:t>Empower the mobile workforce – receive </a:t>
            </a:r>
            <a:br>
              <a:rPr lang="en-US" dirty="0">
                <a:gradFill>
                  <a:gsLst>
                    <a:gs pos="0">
                      <a:schemeClr val="tx1"/>
                    </a:gs>
                    <a:gs pos="86000">
                      <a:schemeClr val="tx1"/>
                    </a:gs>
                  </a:gsLst>
                  <a:lin ang="5400000" scaled="0"/>
                </a:gradFill>
              </a:rPr>
            </a:br>
            <a:r>
              <a:rPr lang="en-US" dirty="0">
                <a:gradFill>
                  <a:gsLst>
                    <a:gs pos="0">
                      <a:schemeClr val="tx1"/>
                    </a:gs>
                    <a:gs pos="86000">
                      <a:schemeClr val="tx1"/>
                    </a:gs>
                  </a:gsLst>
                  <a:lin ang="5400000" scaled="0"/>
                </a:gradFill>
              </a:rPr>
              <a:t>and update tasks on the go</a:t>
            </a:r>
          </a:p>
        </p:txBody>
      </p:sp>
      <p:pic>
        <p:nvPicPr>
          <p:cNvPr id="22" name="Picture 21"/>
          <p:cNvPicPr>
            <a:picLocks noChangeAspect="1"/>
          </p:cNvPicPr>
          <p:nvPr/>
        </p:nvPicPr>
        <p:blipFill>
          <a:blip r:embed="rId11" cstate="print"/>
          <a:stretch>
            <a:fillRect/>
          </a:stretch>
        </p:blipFill>
        <p:spPr>
          <a:xfrm>
            <a:off x="1373639" y="1906588"/>
            <a:ext cx="3469736" cy="1805519"/>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36" name="Rectangle 35"/>
          <p:cNvSpPr/>
          <p:nvPr/>
        </p:nvSpPr>
        <p:spPr bwMode="auto">
          <a:xfrm>
            <a:off x="4572001" y="190658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b="1" dirty="0" smtClean="0">
                <a:gradFill>
                  <a:gsLst>
                    <a:gs pos="0">
                      <a:schemeClr val="tx1"/>
                    </a:gs>
                    <a:gs pos="100000">
                      <a:schemeClr val="tx1"/>
                    </a:gs>
                  </a:gsLst>
                </a:gradFill>
              </a:rPr>
              <a:t>Exchange Server Integration</a:t>
            </a:r>
          </a:p>
        </p:txBody>
      </p:sp>
      <p:sp>
        <p:nvSpPr>
          <p:cNvPr id="37" name="Rounded Rectangular Callout 36"/>
          <p:cNvSpPr/>
          <p:nvPr/>
        </p:nvSpPr>
        <p:spPr bwMode="auto">
          <a:xfrm>
            <a:off x="2070550" y="5943600"/>
            <a:ext cx="1453540" cy="685800"/>
          </a:xfrm>
          <a:prstGeom prst="wedgeRoundRectCallout">
            <a:avLst>
              <a:gd name="adj1" fmla="val -41335"/>
              <a:gd name="adj2" fmla="val -17739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8" name="TextBox 37"/>
          <p:cNvSpPr txBox="1"/>
          <p:nvPr/>
        </p:nvSpPr>
        <p:spPr>
          <a:xfrm>
            <a:off x="2121916" y="60198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sz="1600" dirty="0" smtClean="0">
                <a:gradFill>
                  <a:gsLst>
                    <a:gs pos="50000">
                      <a:schemeClr val="tx1"/>
                    </a:gs>
                    <a:gs pos="100000">
                      <a:schemeClr val="tx1"/>
                    </a:gs>
                  </a:gsLst>
                  <a:lin ang="5400000" scaled="0"/>
                </a:gradFill>
                <a:effectLst/>
              </a:rPr>
              <a:t>Project Tasks in Outlooks</a:t>
            </a:r>
          </a:p>
        </p:txBody>
      </p:sp>
      <p:sp>
        <p:nvSpPr>
          <p:cNvPr id="39" name="Rounded Rectangular Callout 38"/>
          <p:cNvSpPr/>
          <p:nvPr/>
        </p:nvSpPr>
        <p:spPr bwMode="auto">
          <a:xfrm>
            <a:off x="169409" y="1863554"/>
            <a:ext cx="1453540" cy="685800"/>
          </a:xfrm>
          <a:prstGeom prst="wedgeRoundRectCallout">
            <a:avLst>
              <a:gd name="adj1" fmla="val 123618"/>
              <a:gd name="adj2" fmla="val 8419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0" name="TextBox 39"/>
          <p:cNvSpPr txBox="1"/>
          <p:nvPr/>
        </p:nvSpPr>
        <p:spPr>
          <a:xfrm>
            <a:off x="214241" y="194702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sz="1600" dirty="0" smtClean="0">
                <a:gradFill>
                  <a:gsLst>
                    <a:gs pos="50000">
                      <a:schemeClr val="tx1"/>
                    </a:gs>
                    <a:gs pos="100000">
                      <a:schemeClr val="tx1"/>
                    </a:gs>
                  </a:gsLst>
                  <a:lin ang="5400000" scaled="0"/>
                </a:gradFill>
                <a:effectLst/>
              </a:rPr>
              <a:t>Task Details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2010 Overview</a:t>
            </a:r>
            <a:endParaRPr lang="en-US" dirty="0"/>
          </a:p>
        </p:txBody>
      </p:sp>
      <p:sp>
        <p:nvSpPr>
          <p:cNvPr id="3" name="Subtitle 2"/>
          <p:cNvSpPr>
            <a:spLocks noGrp="1"/>
          </p:cNvSpPr>
          <p:nvPr>
            <p:ph type="subTitle" idx="1"/>
          </p:nvPr>
        </p:nvSpPr>
        <p:spPr>
          <a:xfrm>
            <a:off x="730249" y="5195604"/>
            <a:ext cx="7681914" cy="886397"/>
          </a:xfrm>
        </p:spPr>
        <p:txBody>
          <a:bodyPr/>
          <a:lstStyle/>
          <a:p>
            <a:r>
              <a:rPr lang="en-US" dirty="0" smtClean="0">
                <a:gradFill>
                  <a:gsLst>
                    <a:gs pos="0">
                      <a:schemeClr val="tx1"/>
                    </a:gs>
                    <a:gs pos="100000">
                      <a:schemeClr val="tx1"/>
                    </a:gs>
                  </a:gsLst>
                  <a:lin ang="5400000" scaled="0"/>
                </a:gradFill>
              </a:rPr>
              <a:t>Ignite World Wide Tour </a:t>
            </a:r>
          </a:p>
          <a:p>
            <a:r>
              <a:rPr lang="en-US" dirty="0" smtClean="0">
                <a:gradFill>
                  <a:gsLst>
                    <a:gs pos="0">
                      <a:schemeClr val="tx1"/>
                    </a:gs>
                    <a:gs pos="100000">
                      <a:schemeClr val="tx1"/>
                    </a:gs>
                  </a:gsLst>
                  <a:lin ang="5400000" scaled="0"/>
                </a:gradFill>
              </a:rPr>
              <a:t>Microsoft Corporation</a:t>
            </a:r>
            <a:endParaRPr lang="en-US" dirty="0">
              <a:gradFill>
                <a:gsLst>
                  <a:gs pos="0">
                    <a:schemeClr val="tx1"/>
                  </a:gs>
                  <a:gs pos="100000">
                    <a:schemeClr val="tx1"/>
                  </a:gs>
                </a:gsLst>
                <a:lin ang="5400000" scaled="0"/>
              </a:gradFill>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1" y="2044701"/>
            <a:ext cx="9325021" cy="4813299"/>
          </a:xfrm>
          <a:prstGeom prst="rect">
            <a:avLst/>
          </a:prstGeom>
          <a:noFill/>
        </p:spPr>
      </p:pic>
      <p:sp>
        <p:nvSpPr>
          <p:cNvPr id="7" name="Title 6"/>
          <p:cNvSpPr>
            <a:spLocks noGrp="1"/>
          </p:cNvSpPr>
          <p:nvPr>
            <p:ph type="title"/>
          </p:nvPr>
        </p:nvSpPr>
        <p:spPr>
          <a:xfrm>
            <a:off x="389436" y="228600"/>
            <a:ext cx="8363938" cy="1384995"/>
          </a:xfrm>
        </p:spPr>
        <p:txBody>
          <a:bodyPr/>
          <a:lstStyle/>
          <a:p>
            <a:pPr lvl="0" defTabSz="-13873163" eaLnBrk="0" fontAlgn="base" hangingPunct="0">
              <a:spcAft>
                <a:spcPct val="0"/>
              </a:spcAft>
              <a:defRPr/>
            </a:pPr>
            <a:r>
              <a:rPr lang="en-US" sz="4000" dirty="0" smtClean="0">
                <a:sym typeface="Wingdings" pitchFamily="2" charset="2"/>
              </a:rPr>
              <a:t>Enhanced Collaboration &amp; Reporting</a:t>
            </a:r>
            <a:r>
              <a:rPr lang="en-US" sz="4000" dirty="0">
                <a:sym typeface="Wingdings" pitchFamily="2" charset="2"/>
              </a:rPr>
              <a:t/>
            </a:r>
            <a:br>
              <a:rPr lang="en-US" sz="4000" dirty="0">
                <a:sym typeface="Wingdings" pitchFamily="2" charset="2"/>
              </a:rPr>
            </a:br>
            <a:r>
              <a:rPr lang="en-US" sz="2800" i="1" dirty="0">
                <a:gradFill>
                  <a:gsLst>
                    <a:gs pos="50000">
                      <a:srgbClr val="CDD804">
                        <a:lumMod val="40000"/>
                        <a:lumOff val="60000"/>
                      </a:srgbClr>
                    </a:gs>
                    <a:gs pos="100000">
                      <a:srgbClr val="CDD804"/>
                    </a:gs>
                  </a:gsLst>
                  <a:lin ang="5400000" scaled="0"/>
                </a:gradFill>
                <a:sym typeface="Wingdings" pitchFamily="2" charset="2"/>
              </a:rPr>
              <a:t>Take advantage of the Microsoft Business Intelligence Platform</a:t>
            </a:r>
            <a:r>
              <a:rPr lang="en-US" sz="2800" i="1" dirty="0">
                <a:gradFill>
                  <a:gsLst>
                    <a:gs pos="50000">
                      <a:schemeClr val="accent3">
                        <a:lumMod val="40000"/>
                        <a:lumOff val="60000"/>
                      </a:schemeClr>
                    </a:gs>
                    <a:gs pos="100000">
                      <a:schemeClr val="accent3"/>
                    </a:gs>
                  </a:gsLst>
                  <a:lin ang="5400000" scaled="0"/>
                </a:gradFill>
                <a:sym typeface="Wingdings" pitchFamily="2" charset="2"/>
              </a:rPr>
              <a:t/>
            </a:r>
            <a:br>
              <a:rPr lang="en-US" sz="2800" i="1" dirty="0">
                <a:gradFill>
                  <a:gsLst>
                    <a:gs pos="50000">
                      <a:schemeClr val="accent3">
                        <a:lumMod val="40000"/>
                        <a:lumOff val="60000"/>
                      </a:schemeClr>
                    </a:gs>
                    <a:gs pos="100000">
                      <a:schemeClr val="accent3"/>
                    </a:gs>
                  </a:gsLst>
                  <a:lin ang="5400000" scaled="0"/>
                </a:gradFill>
                <a:sym typeface="Wingdings" pitchFamily="2" charset="2"/>
              </a:rPr>
            </a:br>
            <a:endParaRPr lang="en-US" sz="3200" i="1" dirty="0">
              <a:gradFill>
                <a:gsLst>
                  <a:gs pos="50000">
                    <a:schemeClr val="accent3">
                      <a:lumMod val="40000"/>
                      <a:lumOff val="60000"/>
                    </a:schemeClr>
                  </a:gs>
                  <a:gs pos="100000">
                    <a:schemeClr val="accent3"/>
                  </a:gs>
                </a:gsLst>
                <a:lin ang="5400000" scaled="0"/>
              </a:gradFill>
            </a:endParaRPr>
          </a:p>
        </p:txBody>
      </p:sp>
      <p:sp>
        <p:nvSpPr>
          <p:cNvPr id="8" name="Text Placeholder 7"/>
          <p:cNvSpPr>
            <a:spLocks noGrp="1"/>
          </p:cNvSpPr>
          <p:nvPr>
            <p:ph type="body" sz="quarter" idx="10"/>
          </p:nvPr>
        </p:nvSpPr>
        <p:spPr>
          <a:xfrm>
            <a:off x="4572000" y="2456041"/>
            <a:ext cx="4181373" cy="1598386"/>
          </a:xfrm>
        </p:spPr>
        <p:txBody>
          <a:bodyPr/>
          <a:lstStyle/>
          <a:p>
            <a:pPr marL="282575" indent="-282575">
              <a:spcBef>
                <a:spcPts val="384"/>
              </a:spcBef>
            </a:pPr>
            <a:r>
              <a:rPr lang="en-US" sz="1800" dirty="0" smtClean="0"/>
              <a:t>Personal BI for Team Members, PMs, </a:t>
            </a:r>
            <a:br>
              <a:rPr lang="en-US" sz="1800" dirty="0" smtClean="0"/>
            </a:br>
            <a:r>
              <a:rPr lang="en-US" sz="1800" dirty="0" smtClean="0"/>
              <a:t>and Power Users</a:t>
            </a:r>
          </a:p>
          <a:p>
            <a:pPr marL="282575" indent="-282575">
              <a:spcBef>
                <a:spcPts val="384"/>
              </a:spcBef>
            </a:pPr>
            <a:r>
              <a:rPr lang="en-US" sz="1800" dirty="0" smtClean="0"/>
              <a:t>Departmental BI for effective team collaboration and communications</a:t>
            </a:r>
          </a:p>
          <a:p>
            <a:pPr marL="282575" indent="-282575">
              <a:spcBef>
                <a:spcPts val="384"/>
              </a:spcBef>
            </a:pPr>
            <a:r>
              <a:rPr lang="en-US" sz="1800" dirty="0" smtClean="0"/>
              <a:t>Enterprise BI for standard reporting and metrics</a:t>
            </a:r>
          </a:p>
        </p:txBody>
      </p:sp>
      <p:sp>
        <p:nvSpPr>
          <p:cNvPr id="10" name="Rectangle 9"/>
          <p:cNvSpPr/>
          <p:nvPr/>
        </p:nvSpPr>
        <p:spPr bwMode="auto">
          <a:xfrm>
            <a:off x="4572001" y="190658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2000" b="1" dirty="0" smtClean="0">
                <a:gradFill>
                  <a:gsLst>
                    <a:gs pos="0">
                      <a:schemeClr val="tx1"/>
                    </a:gs>
                    <a:gs pos="100000">
                      <a:schemeClr val="tx1"/>
                    </a:gs>
                  </a:gsLst>
                </a:gradFill>
              </a:rPr>
              <a:t>Business Intelligence Center</a:t>
            </a:r>
          </a:p>
        </p:txBody>
      </p:sp>
      <p:pic>
        <p:nvPicPr>
          <p:cNvPr id="27" name="Picture 26" descr="area chart graph.png"/>
          <p:cNvPicPr>
            <a:picLocks noChangeAspect="1"/>
          </p:cNvPicPr>
          <p:nvPr/>
        </p:nvPicPr>
        <p:blipFill>
          <a:blip r:embed="rId4"/>
          <a:stretch>
            <a:fillRect/>
          </a:stretch>
        </p:blipFill>
        <p:spPr>
          <a:xfrm>
            <a:off x="6302245" y="3819017"/>
            <a:ext cx="2152234" cy="2152234"/>
          </a:xfrm>
          <a:prstGeom prst="rect">
            <a:avLst/>
          </a:prstGeom>
          <a:effectLst>
            <a:reflection blurRad="6350" stA="50000" endA="300" endPos="38500" dist="50800" dir="5400000" sy="-100000" algn="bl" rotWithShape="0"/>
          </a:effectLst>
          <a:scene3d>
            <a:camera prst="perspectiveHeroicExtremeLeftFacing"/>
            <a:lightRig rig="threePt" dir="t"/>
          </a:scene3d>
        </p:spPr>
      </p:pic>
      <p:pic>
        <p:nvPicPr>
          <p:cNvPr id="28" name="Picture 27" descr="column chart graph.png"/>
          <p:cNvPicPr>
            <a:picLocks noChangeAspect="1"/>
          </p:cNvPicPr>
          <p:nvPr/>
        </p:nvPicPr>
        <p:blipFill>
          <a:blip r:embed="rId5"/>
          <a:stretch>
            <a:fillRect/>
          </a:stretch>
        </p:blipFill>
        <p:spPr>
          <a:xfrm>
            <a:off x="7107047" y="4786013"/>
            <a:ext cx="1654438" cy="1654438"/>
          </a:xfrm>
          <a:prstGeom prst="rect">
            <a:avLst/>
          </a:prstGeom>
          <a:effectLst>
            <a:reflection blurRad="6350" stA="50000" endA="300" endPos="38500" dist="50800" dir="5400000" sy="-100000" algn="bl" rotWithShape="0"/>
          </a:effectLst>
          <a:scene3d>
            <a:camera prst="perspectiveHeroicExtremeLeftFacing"/>
            <a:lightRig rig="threePt" dir="t"/>
          </a:scene3d>
        </p:spPr>
      </p:pic>
      <p:pic>
        <p:nvPicPr>
          <p:cNvPr id="29" name="Picture 28" descr="3d pie chart graph.png"/>
          <p:cNvPicPr>
            <a:picLocks noChangeAspect="1"/>
          </p:cNvPicPr>
          <p:nvPr/>
        </p:nvPicPr>
        <p:blipFill>
          <a:blip r:embed="rId6"/>
          <a:stretch>
            <a:fillRect/>
          </a:stretch>
        </p:blipFill>
        <p:spPr>
          <a:xfrm>
            <a:off x="5171300" y="5103128"/>
            <a:ext cx="1676400" cy="1676400"/>
          </a:xfrm>
          <a:prstGeom prst="rect">
            <a:avLst/>
          </a:prstGeom>
          <a:noFill/>
          <a:ln>
            <a:noFill/>
          </a:ln>
        </p:spPr>
      </p:pic>
      <p:grpSp>
        <p:nvGrpSpPr>
          <p:cNvPr id="30" name="Group 29"/>
          <p:cNvGrpSpPr/>
          <p:nvPr/>
        </p:nvGrpSpPr>
        <p:grpSpPr>
          <a:xfrm>
            <a:off x="381000" y="1906588"/>
            <a:ext cx="3929744" cy="2825069"/>
            <a:chOff x="192419" y="2276475"/>
            <a:chExt cx="6122655" cy="4105275"/>
          </a:xfrm>
        </p:grpSpPr>
        <p:sp>
          <p:nvSpPr>
            <p:cNvPr id="31" name="Rectangle 30"/>
            <p:cNvSpPr/>
            <p:nvPr/>
          </p:nvSpPr>
          <p:spPr bwMode="auto">
            <a:xfrm rot="5400000" flipH="1">
              <a:off x="-831057"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buSzPct val="120000"/>
                <a:defRPr/>
              </a:pPr>
              <a:endParaRPr lang="en-US" sz="2400" kern="0" dirty="0" smtClean="0">
                <a:solidFill>
                  <a:sysClr val="windowText" lastClr="000000"/>
                </a:solidFill>
                <a:latin typeface="Segoe UI" pitchFamily="34" charset="0"/>
                <a:cs typeface="Segoe UI" pitchFamily="34" charset="0"/>
              </a:endParaRPr>
            </a:p>
          </p:txBody>
        </p:sp>
        <p:sp>
          <p:nvSpPr>
            <p:cNvPr id="32" name="Rectangle 31"/>
            <p:cNvSpPr/>
            <p:nvPr/>
          </p:nvSpPr>
          <p:spPr bwMode="auto">
            <a:xfrm rot="5400000" flipH="1">
              <a:off x="3245643"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buSzPct val="120000"/>
                <a:defRPr/>
              </a:pPr>
              <a:endParaRPr lang="en-US" sz="2400" kern="0" dirty="0" smtClean="0">
                <a:solidFill>
                  <a:sysClr val="windowText" lastClr="000000"/>
                </a:solidFill>
                <a:latin typeface="Segoe UI" pitchFamily="34" charset="0"/>
                <a:cs typeface="Segoe UI" pitchFamily="34" charset="0"/>
              </a:endParaRPr>
            </a:p>
          </p:txBody>
        </p:sp>
        <p:sp>
          <p:nvSpPr>
            <p:cNvPr id="33" name="Rectangle 32"/>
            <p:cNvSpPr/>
            <p:nvPr/>
          </p:nvSpPr>
          <p:spPr bwMode="auto">
            <a:xfrm rot="5400000" flipH="1">
              <a:off x="1207293" y="3312319"/>
              <a:ext cx="4105275" cy="2033587"/>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buSzPct val="120000"/>
                <a:defRPr/>
              </a:pPr>
              <a:endParaRPr lang="en-US" sz="2400" kern="0" dirty="0" smtClean="0">
                <a:solidFill>
                  <a:sysClr val="windowText" lastClr="000000"/>
                </a:solidFill>
                <a:latin typeface="Segoe UI" pitchFamily="34" charset="0"/>
                <a:cs typeface="Segoe UI" pitchFamily="34" charset="0"/>
              </a:endParaRPr>
            </a:p>
          </p:txBody>
        </p:sp>
        <p:sp>
          <p:nvSpPr>
            <p:cNvPr id="34" name="TextBox 33"/>
            <p:cNvSpPr txBox="1"/>
            <p:nvPr/>
          </p:nvSpPr>
          <p:spPr>
            <a:xfrm>
              <a:off x="326231" y="2352674"/>
              <a:ext cx="1619250" cy="223624"/>
            </a:xfrm>
            <a:prstGeom prst="rect">
              <a:avLst/>
            </a:prstGeom>
            <a:noFill/>
          </p:spPr>
          <p:txBody>
            <a:bodyPr wrap="square" lIns="0" tIns="0" rIns="0" bIns="0" rtlCol="0">
              <a:spAutoFit/>
            </a:bodyPr>
            <a:lstStyle/>
            <a:p>
              <a:r>
                <a:rPr lang="en-US" sz="1000" b="1" dirty="0" smtClean="0">
                  <a:gradFill>
                    <a:gsLst>
                      <a:gs pos="0">
                        <a:schemeClr val="tx1"/>
                      </a:gs>
                      <a:gs pos="86000">
                        <a:schemeClr val="tx1"/>
                      </a:gs>
                    </a:gsLst>
                    <a:lin ang="5400000" scaled="0"/>
                  </a:gradFill>
                </a:rPr>
                <a:t>Personal BI</a:t>
              </a:r>
            </a:p>
          </p:txBody>
        </p:sp>
        <p:sp>
          <p:nvSpPr>
            <p:cNvPr id="35" name="TextBox 34"/>
            <p:cNvSpPr txBox="1"/>
            <p:nvPr/>
          </p:nvSpPr>
          <p:spPr>
            <a:xfrm>
              <a:off x="2326480" y="2352674"/>
              <a:ext cx="1619250" cy="223624"/>
            </a:xfrm>
            <a:prstGeom prst="rect">
              <a:avLst/>
            </a:prstGeom>
            <a:noFill/>
          </p:spPr>
          <p:txBody>
            <a:bodyPr wrap="square" lIns="0" tIns="0" rIns="0" bIns="0" rtlCol="0">
              <a:spAutoFit/>
            </a:bodyPr>
            <a:lstStyle/>
            <a:p>
              <a:r>
                <a:rPr lang="en-US" sz="1000" b="1" dirty="0" smtClean="0">
                  <a:gradFill>
                    <a:gsLst>
                      <a:gs pos="0">
                        <a:schemeClr val="tx1"/>
                      </a:gs>
                      <a:gs pos="86000">
                        <a:schemeClr val="tx1"/>
                      </a:gs>
                    </a:gsLst>
                    <a:lin ang="5400000" scaled="0"/>
                  </a:gradFill>
                </a:rPr>
                <a:t>Department BI</a:t>
              </a:r>
            </a:p>
          </p:txBody>
        </p:sp>
        <p:sp>
          <p:nvSpPr>
            <p:cNvPr id="36" name="TextBox 35"/>
            <p:cNvSpPr txBox="1"/>
            <p:nvPr/>
          </p:nvSpPr>
          <p:spPr>
            <a:xfrm>
              <a:off x="4379911" y="2352674"/>
              <a:ext cx="1619250" cy="223624"/>
            </a:xfrm>
            <a:prstGeom prst="rect">
              <a:avLst/>
            </a:prstGeom>
            <a:noFill/>
          </p:spPr>
          <p:txBody>
            <a:bodyPr wrap="square" lIns="0" tIns="0" rIns="0" bIns="0" rtlCol="0">
              <a:spAutoFit/>
            </a:bodyPr>
            <a:lstStyle/>
            <a:p>
              <a:r>
                <a:rPr lang="en-US" sz="1000" b="1" dirty="0" smtClean="0">
                  <a:gradFill>
                    <a:gsLst>
                      <a:gs pos="0">
                        <a:schemeClr val="tx1"/>
                      </a:gs>
                      <a:gs pos="86000">
                        <a:schemeClr val="tx1"/>
                      </a:gs>
                    </a:gsLst>
                    <a:lin ang="5400000" scaled="0"/>
                  </a:gradFill>
                </a:rPr>
                <a:t>Enterprise BI</a:t>
              </a:r>
            </a:p>
          </p:txBody>
        </p:sp>
        <p:sp>
          <p:nvSpPr>
            <p:cNvPr id="37" name="Rectangle 36"/>
            <p:cNvSpPr/>
            <p:nvPr/>
          </p:nvSpPr>
          <p:spPr bwMode="auto">
            <a:xfrm>
              <a:off x="220662" y="3057525"/>
              <a:ext cx="4057650" cy="4953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000" b="1" dirty="0" smtClean="0">
                  <a:solidFill>
                    <a:schemeClr val="tx1"/>
                  </a:solidFill>
                </a:rPr>
                <a:t>Excel Services</a:t>
              </a:r>
            </a:p>
          </p:txBody>
        </p:sp>
        <p:sp>
          <p:nvSpPr>
            <p:cNvPr id="38" name="Rectangle 37"/>
            <p:cNvSpPr/>
            <p:nvPr/>
          </p:nvSpPr>
          <p:spPr bwMode="auto">
            <a:xfrm>
              <a:off x="2247900" y="3713667"/>
              <a:ext cx="4057650" cy="495301"/>
            </a:xfrm>
            <a:prstGeom prst="rect">
              <a:avLst/>
            </a:prstGeom>
            <a:gradFill flip="none" rotWithShape="1">
              <a:gsLst>
                <a:gs pos="0">
                  <a:schemeClr val="bg2">
                    <a:lumMod val="20000"/>
                    <a:lumOff val="80000"/>
                    <a:alpha val="0"/>
                  </a:schemeClr>
                </a:gs>
                <a:gs pos="35000">
                  <a:schemeClr val="bg2">
                    <a:lumMod val="20000"/>
                    <a:lumOff val="80000"/>
                    <a:alpha val="75000"/>
                  </a:schemeClr>
                </a:gs>
                <a:gs pos="100000">
                  <a:schemeClr val="bg2">
                    <a:lumMod val="60000"/>
                    <a:lumOff val="40000"/>
                    <a:alpha val="75000"/>
                  </a:scheme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000" b="1" dirty="0" smtClean="0">
                  <a:solidFill>
                    <a:schemeClr val="tx1"/>
                  </a:solidFill>
                </a:rPr>
                <a:t>PerformancePoint Services</a:t>
              </a:r>
            </a:p>
          </p:txBody>
        </p:sp>
        <p:sp>
          <p:nvSpPr>
            <p:cNvPr id="39" name="Rectangle 38"/>
            <p:cNvSpPr/>
            <p:nvPr/>
          </p:nvSpPr>
          <p:spPr bwMode="auto">
            <a:xfrm>
              <a:off x="2247900" y="4990058"/>
              <a:ext cx="4057650" cy="495301"/>
            </a:xfrm>
            <a:prstGeom prst="rect">
              <a:avLst/>
            </a:prstGeom>
            <a:gradFill flip="none" rotWithShape="1">
              <a:gsLst>
                <a:gs pos="0">
                  <a:schemeClr val="accent1">
                    <a:lumMod val="20000"/>
                    <a:lumOff val="80000"/>
                    <a:alpha val="0"/>
                  </a:schemeClr>
                </a:gs>
                <a:gs pos="35000">
                  <a:schemeClr val="accent1">
                    <a:lumMod val="20000"/>
                    <a:lumOff val="80000"/>
                    <a:alpha val="75000"/>
                  </a:schemeClr>
                </a:gs>
                <a:gs pos="100000">
                  <a:schemeClr val="accent1">
                    <a:alpha val="75000"/>
                  </a:scheme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000" b="1" dirty="0" smtClean="0">
                  <a:solidFill>
                    <a:schemeClr val="tx1"/>
                  </a:solidFill>
                </a:rPr>
                <a:t>SQL Server Reporting Services</a:t>
              </a:r>
            </a:p>
          </p:txBody>
        </p:sp>
        <p:sp>
          <p:nvSpPr>
            <p:cNvPr id="40" name="Rectangle 39"/>
            <p:cNvSpPr/>
            <p:nvPr/>
          </p:nvSpPr>
          <p:spPr bwMode="auto">
            <a:xfrm>
              <a:off x="192419" y="5596089"/>
              <a:ext cx="4057650" cy="495301"/>
            </a:xfrm>
            <a:prstGeom prst="rect">
              <a:avLst/>
            </a:prstGeom>
            <a:gradFill flip="none" rotWithShape="1">
              <a:gsLst>
                <a:gs pos="0">
                  <a:schemeClr val="accent2">
                    <a:lumMod val="10000"/>
                    <a:lumOff val="90000"/>
                    <a:alpha val="0"/>
                  </a:schemeClr>
                </a:gs>
                <a:gs pos="35000">
                  <a:schemeClr val="accent2">
                    <a:lumMod val="10000"/>
                    <a:lumOff val="90000"/>
                    <a:alpha val="75000"/>
                  </a:schemeClr>
                </a:gs>
                <a:gs pos="100000">
                  <a:schemeClr val="accent2">
                    <a:lumMod val="75000"/>
                    <a:lumOff val="25000"/>
                    <a:alpha val="75000"/>
                  </a:scheme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000" b="1" dirty="0" smtClean="0">
                  <a:solidFill>
                    <a:schemeClr val="tx1"/>
                  </a:solidFill>
                </a:rPr>
                <a:t>SQL 2008 R2: Self Services BI, PowerPivot</a:t>
              </a:r>
            </a:p>
          </p:txBody>
        </p:sp>
        <p:sp>
          <p:nvSpPr>
            <p:cNvPr id="41" name="Rectangle 40"/>
            <p:cNvSpPr/>
            <p:nvPr/>
          </p:nvSpPr>
          <p:spPr bwMode="auto">
            <a:xfrm>
              <a:off x="192419" y="4378051"/>
              <a:ext cx="4057650" cy="495301"/>
            </a:xfrm>
            <a:prstGeom prst="rect">
              <a:avLst/>
            </a:prstGeom>
            <a:gradFill flip="none" rotWithShape="1">
              <a:gsLst>
                <a:gs pos="0">
                  <a:schemeClr val="accent6">
                    <a:lumMod val="20000"/>
                    <a:lumOff val="80000"/>
                    <a:alpha val="0"/>
                  </a:schemeClr>
                </a:gs>
                <a:gs pos="35000">
                  <a:schemeClr val="accent6">
                    <a:lumMod val="20000"/>
                    <a:lumOff val="80000"/>
                    <a:alpha val="75000"/>
                  </a:schemeClr>
                </a:gs>
                <a:gs pos="100000">
                  <a:schemeClr val="accent6">
                    <a:lumMod val="75000"/>
                    <a:alpha val="75000"/>
                  </a:scheme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000" b="1" dirty="0" smtClean="0">
                  <a:solidFill>
                    <a:schemeClr val="tx1"/>
                  </a:solidFill>
                </a:rPr>
                <a:t>Visio Services</a:t>
              </a:r>
            </a:p>
          </p:txBody>
        </p:sp>
        <p:pic>
          <p:nvPicPr>
            <p:cNvPr id="42" name="Picture 2" descr="I:\DVD_ART36\Artwork_Imagery\Icons - Illustrations\_ WINDOWS LIVE ICONS\blue person icon buddy messenger.png"/>
            <p:cNvPicPr>
              <a:picLocks noChangeAspect="1" noChangeArrowheads="1"/>
            </p:cNvPicPr>
            <p:nvPr/>
          </p:nvPicPr>
          <p:blipFill>
            <a:blip r:embed="rId7"/>
            <a:srcRect/>
            <a:stretch>
              <a:fillRect/>
            </a:stretch>
          </p:blipFill>
          <p:spPr bwMode="auto">
            <a:xfrm>
              <a:off x="1636277" y="2402866"/>
              <a:ext cx="295276" cy="438494"/>
            </a:xfrm>
            <a:prstGeom prst="rect">
              <a:avLst/>
            </a:prstGeom>
            <a:noFill/>
          </p:spPr>
        </p:pic>
        <p:pic>
          <p:nvPicPr>
            <p:cNvPr id="43" name="Picture 3" descr="I:\DVD_ART36\Artwork_Imagery\Icons - Illustrations\_ WINDOWS LIVE ICONS\silver person icon buddy messenger.png"/>
            <p:cNvPicPr>
              <a:picLocks noChangeAspect="1" noChangeArrowheads="1"/>
            </p:cNvPicPr>
            <p:nvPr/>
          </p:nvPicPr>
          <p:blipFill>
            <a:blip r:embed="rId8"/>
            <a:srcRect/>
            <a:stretch>
              <a:fillRect/>
            </a:stretch>
          </p:blipFill>
          <p:spPr bwMode="auto">
            <a:xfrm>
              <a:off x="3992777" y="2428875"/>
              <a:ext cx="248612" cy="369197"/>
            </a:xfrm>
            <a:prstGeom prst="rect">
              <a:avLst/>
            </a:prstGeom>
            <a:noFill/>
          </p:spPr>
        </p:pic>
        <p:pic>
          <p:nvPicPr>
            <p:cNvPr id="44" name="Picture 2" descr="I:\DVD_ART36\Artwork_Imagery\Icons - Illustrations\_ WINDOWS LIVE ICONS\blue person icon buddy messenger.png"/>
            <p:cNvPicPr>
              <a:picLocks noChangeAspect="1" noChangeArrowheads="1"/>
            </p:cNvPicPr>
            <p:nvPr/>
          </p:nvPicPr>
          <p:blipFill>
            <a:blip r:embed="rId7"/>
            <a:srcRect/>
            <a:stretch>
              <a:fillRect/>
            </a:stretch>
          </p:blipFill>
          <p:spPr bwMode="auto">
            <a:xfrm>
              <a:off x="3770380" y="2401083"/>
              <a:ext cx="296479" cy="440277"/>
            </a:xfrm>
            <a:prstGeom prst="rect">
              <a:avLst/>
            </a:prstGeom>
            <a:noFill/>
          </p:spPr>
        </p:pic>
        <p:pic>
          <p:nvPicPr>
            <p:cNvPr id="45" name="Picture 4" descr="I:\DVD_ART36\Artwork_Imagery\Icons - Illustrations\_ WINDOWS LIVE ICONS\windows live people icon group.png"/>
            <p:cNvPicPr>
              <a:picLocks noChangeAspect="1" noChangeArrowheads="1"/>
            </p:cNvPicPr>
            <p:nvPr/>
          </p:nvPicPr>
          <p:blipFill>
            <a:blip r:embed="rId9"/>
            <a:srcRect/>
            <a:stretch>
              <a:fillRect/>
            </a:stretch>
          </p:blipFill>
          <p:spPr bwMode="auto">
            <a:xfrm>
              <a:off x="5686721" y="2381251"/>
              <a:ext cx="539399" cy="377157"/>
            </a:xfrm>
            <a:prstGeom prst="rect">
              <a:avLst/>
            </a:prstGeom>
            <a:noFill/>
          </p:spPr>
        </p:pic>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4" name="Title 3"/>
          <p:cNvSpPr>
            <a:spLocks noGrp="1"/>
          </p:cNvSpPr>
          <p:nvPr>
            <p:ph type="title"/>
          </p:nvPr>
        </p:nvSpPr>
        <p:spPr/>
        <p:txBody>
          <a:bodyPr>
            <a:noAutofit/>
          </a:bodyPr>
          <a:lstStyle/>
          <a:p>
            <a:r>
              <a:rPr lang="en-US" sz="4000" dirty="0" smtClean="0"/>
              <a:t>Enhanced Collaboration &amp; Reporting</a:t>
            </a:r>
            <a:br>
              <a:rPr lang="en-US" sz="4000" dirty="0" smtClean="0"/>
            </a:br>
            <a:r>
              <a:rPr lang="en-US" sz="2800" i="1" dirty="0">
                <a:gradFill>
                  <a:gsLst>
                    <a:gs pos="50000">
                      <a:srgbClr val="CDD804">
                        <a:lumMod val="40000"/>
                        <a:lumOff val="60000"/>
                      </a:srgbClr>
                    </a:gs>
                    <a:gs pos="100000">
                      <a:srgbClr val="CDD804"/>
                    </a:gs>
                  </a:gsLst>
                  <a:lin ang="5400000" scaled="0"/>
                </a:gradFill>
                <a:sym typeface="Wingdings" pitchFamily="2" charset="2"/>
              </a:rPr>
              <a:t>Simply create powerful reports and dashboards</a:t>
            </a:r>
          </a:p>
        </p:txBody>
      </p:sp>
      <p:sp>
        <p:nvSpPr>
          <p:cNvPr id="17" name="Text Placeholder 16"/>
          <p:cNvSpPr>
            <a:spLocks noGrp="1"/>
          </p:cNvSpPr>
          <p:nvPr>
            <p:ph type="body" sz="quarter" idx="10"/>
          </p:nvPr>
        </p:nvSpPr>
        <p:spPr>
          <a:xfrm>
            <a:off x="4572000" y="1986140"/>
            <a:ext cx="4495800" cy="1649682"/>
          </a:xfrm>
        </p:spPr>
        <p:txBody>
          <a:bodyPr/>
          <a:lstStyle/>
          <a:p>
            <a:pPr marL="225425" indent="-225425"/>
            <a:r>
              <a:rPr lang="en-US" sz="1600" dirty="0" smtClean="0"/>
              <a:t>Quickly create reports from predefined </a:t>
            </a:r>
            <a:br>
              <a:rPr lang="en-US" sz="1600" dirty="0" smtClean="0"/>
            </a:br>
            <a:r>
              <a:rPr lang="en-US" sz="1600" dirty="0" smtClean="0"/>
              <a:t>and localized best practice templates</a:t>
            </a:r>
          </a:p>
          <a:p>
            <a:pPr marL="225425" indent="-225425"/>
            <a:r>
              <a:rPr lang="en-US" sz="1600" dirty="0" smtClean="0"/>
              <a:t>Customize in Excel and render through </a:t>
            </a:r>
            <a:br>
              <a:rPr lang="en-US" sz="1600" dirty="0" smtClean="0"/>
            </a:br>
            <a:r>
              <a:rPr lang="en-US" sz="1600" dirty="0" smtClean="0"/>
              <a:t>Excel Services</a:t>
            </a:r>
          </a:p>
          <a:p>
            <a:pPr marL="225425" indent="-225425"/>
            <a:r>
              <a:rPr lang="en-US" sz="1600" dirty="0" smtClean="0"/>
              <a:t>Create powerful audience based  dashboards </a:t>
            </a:r>
            <a:br>
              <a:rPr lang="en-US" sz="1600" dirty="0" smtClean="0"/>
            </a:br>
            <a:r>
              <a:rPr lang="en-US" sz="1600" dirty="0" smtClean="0"/>
              <a:t>to monitor portfolio performance</a:t>
            </a:r>
          </a:p>
        </p:txBody>
      </p:sp>
      <p:sp>
        <p:nvSpPr>
          <p:cNvPr id="20" name="Rectangle 19"/>
          <p:cNvSpPr/>
          <p:nvPr/>
        </p:nvSpPr>
        <p:spPr bwMode="auto">
          <a:xfrm>
            <a:off x="4572001" y="1417638"/>
            <a:ext cx="3901440" cy="460374"/>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gradFill>
              </a:rPr>
              <a:t>Business Intelligence Center</a:t>
            </a:r>
          </a:p>
        </p:txBody>
      </p:sp>
      <p:pic>
        <p:nvPicPr>
          <p:cNvPr id="21" name="Picture 20" descr="Corp dashboard.jpg"/>
          <p:cNvPicPr>
            <a:picLocks noChangeAspect="1"/>
          </p:cNvPicPr>
          <p:nvPr/>
        </p:nvPicPr>
        <p:blipFill>
          <a:blip r:embed="rId4"/>
          <a:stretch>
            <a:fillRect/>
          </a:stretch>
        </p:blipFill>
        <p:spPr>
          <a:xfrm>
            <a:off x="389436" y="2276475"/>
            <a:ext cx="3992026" cy="389534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26" name="Freeform 25"/>
          <p:cNvSpPr>
            <a:spLocks/>
          </p:cNvSpPr>
          <p:nvPr/>
        </p:nvSpPr>
        <p:spPr bwMode="auto">
          <a:xfrm rot="17934989">
            <a:off x="3924781" y="4580334"/>
            <a:ext cx="394242" cy="159514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27" name="Freeform 31"/>
          <p:cNvSpPr>
            <a:spLocks/>
          </p:cNvSpPr>
          <p:nvPr/>
        </p:nvSpPr>
        <p:spPr bwMode="auto">
          <a:xfrm rot="16200000">
            <a:off x="6830015" y="4200276"/>
            <a:ext cx="394242" cy="159514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nvGrpSpPr>
          <p:cNvPr id="29" name="Group 28"/>
          <p:cNvGrpSpPr/>
          <p:nvPr/>
        </p:nvGrpSpPr>
        <p:grpSpPr>
          <a:xfrm>
            <a:off x="3233603" y="4786977"/>
            <a:ext cx="2892344" cy="1837944"/>
            <a:chOff x="5105397" y="4489560"/>
            <a:chExt cx="3855455" cy="1837944"/>
          </a:xfrm>
        </p:grpSpPr>
        <p:pic>
          <p:nvPicPr>
            <p:cNvPr id="30" name="Picture 4"/>
            <p:cNvPicPr>
              <a:picLocks noChangeAspect="1" noChangeArrowheads="1"/>
            </p:cNvPicPr>
            <p:nvPr/>
          </p:nvPicPr>
          <p:blipFill>
            <a:blip r:embed="rId5" cstate="print"/>
            <a:stretch>
              <a:fillRect/>
            </a:stretch>
          </p:blipFill>
          <p:spPr bwMode="auto">
            <a:xfrm>
              <a:off x="5105397" y="4489560"/>
              <a:ext cx="3855455" cy="183794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pic>
          <p:nvPicPr>
            <p:cNvPr id="35" name="Picture 2"/>
            <p:cNvPicPr>
              <a:picLocks noChangeAspect="1" noChangeArrowheads="1"/>
            </p:cNvPicPr>
            <p:nvPr/>
          </p:nvPicPr>
          <p:blipFill>
            <a:blip r:embed="rId6"/>
            <a:stretch>
              <a:fillRect/>
            </a:stretch>
          </p:blipFill>
          <p:spPr bwMode="auto">
            <a:xfrm>
              <a:off x="5332413" y="4876800"/>
              <a:ext cx="2344726" cy="1216152"/>
            </a:xfrm>
            <a:prstGeom prst="rect">
              <a:avLst/>
            </a:prstGeom>
            <a:noFill/>
            <a:ln>
              <a:noFill/>
            </a:ln>
          </p:spPr>
        </p:pic>
      </p:grpSp>
      <p:sp>
        <p:nvSpPr>
          <p:cNvPr id="18" name="Rounded Rectangular Callout 17"/>
          <p:cNvSpPr/>
          <p:nvPr/>
        </p:nvSpPr>
        <p:spPr bwMode="auto">
          <a:xfrm>
            <a:off x="4420740" y="3704409"/>
            <a:ext cx="1453540" cy="685800"/>
          </a:xfrm>
          <a:prstGeom prst="wedgeRoundRectCallout">
            <a:avLst>
              <a:gd name="adj1" fmla="val 52145"/>
              <a:gd name="adj2" fmla="val 22100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9" name="TextBox 18"/>
          <p:cNvSpPr txBox="1"/>
          <p:nvPr/>
        </p:nvSpPr>
        <p:spPr>
          <a:xfrm>
            <a:off x="4472106" y="3779168"/>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Customize in Excel</a:t>
            </a:r>
          </a:p>
        </p:txBody>
      </p:sp>
      <p:sp>
        <p:nvSpPr>
          <p:cNvPr id="22" name="Rounded Rectangular Callout 21"/>
          <p:cNvSpPr/>
          <p:nvPr/>
        </p:nvSpPr>
        <p:spPr bwMode="auto">
          <a:xfrm>
            <a:off x="317935" y="6029597"/>
            <a:ext cx="1453540" cy="685800"/>
          </a:xfrm>
          <a:prstGeom prst="wedgeRoundRectCallout">
            <a:avLst>
              <a:gd name="adj1" fmla="val 118650"/>
              <a:gd name="adj2" fmla="val -103613"/>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1" name="TextBox 30"/>
          <p:cNvSpPr txBox="1"/>
          <p:nvPr/>
        </p:nvSpPr>
        <p:spPr>
          <a:xfrm>
            <a:off x="369301" y="61135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Excel Services Webparts</a:t>
            </a:r>
          </a:p>
        </p:txBody>
      </p:sp>
      <p:sp>
        <p:nvSpPr>
          <p:cNvPr id="32" name="Rounded Rectangular Callout 31"/>
          <p:cNvSpPr/>
          <p:nvPr/>
        </p:nvSpPr>
        <p:spPr bwMode="auto">
          <a:xfrm>
            <a:off x="879784" y="1422763"/>
            <a:ext cx="1453540" cy="685800"/>
          </a:xfrm>
          <a:prstGeom prst="wedgeRoundRectCallout">
            <a:avLst>
              <a:gd name="adj1" fmla="val 93046"/>
              <a:gd name="adj2" fmla="val 21592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pic>
        <p:nvPicPr>
          <p:cNvPr id="2" name="Pictur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705600" y="4191000"/>
            <a:ext cx="2199898" cy="251700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TextBox 32"/>
          <p:cNvSpPr txBox="1"/>
          <p:nvPr/>
        </p:nvSpPr>
        <p:spPr>
          <a:xfrm>
            <a:off x="931150" y="149752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Build Powerful Dashboards</a:t>
            </a:r>
          </a:p>
        </p:txBody>
      </p:sp>
      <p:sp>
        <p:nvSpPr>
          <p:cNvPr id="42" name="Rounded Rectangular Callout 41"/>
          <p:cNvSpPr/>
          <p:nvPr/>
        </p:nvSpPr>
        <p:spPr bwMode="auto">
          <a:xfrm>
            <a:off x="7153863" y="3403752"/>
            <a:ext cx="1453540" cy="685800"/>
          </a:xfrm>
          <a:prstGeom prst="wedgeRoundRectCallout">
            <a:avLst>
              <a:gd name="adj1" fmla="val 19129"/>
              <a:gd name="adj2" fmla="val 25856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3" name="TextBox 42"/>
          <p:cNvSpPr txBox="1"/>
          <p:nvPr/>
        </p:nvSpPr>
        <p:spPr>
          <a:xfrm>
            <a:off x="7239000" y="3429000"/>
            <a:ext cx="1341492" cy="6096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Best Practice </a:t>
            </a:r>
            <a:br>
              <a:rPr lang="en-US" dirty="0" smtClean="0">
                <a:gradFill>
                  <a:gsLst>
                    <a:gs pos="50000">
                      <a:schemeClr val="tx1"/>
                    </a:gs>
                    <a:gs pos="100000">
                      <a:schemeClr val="tx1"/>
                    </a:gs>
                  </a:gsLst>
                  <a:lin ang="5400000" scaled="0"/>
                </a:gradFill>
                <a:effectLst/>
              </a:rPr>
            </a:br>
            <a:r>
              <a:rPr lang="en-US" dirty="0" smtClean="0">
                <a:gradFill>
                  <a:gsLst>
                    <a:gs pos="50000">
                      <a:schemeClr val="tx1"/>
                    </a:gs>
                    <a:gs pos="100000">
                      <a:schemeClr val="tx1"/>
                    </a:gs>
                  </a:gsLst>
                  <a:lin ang="5400000" scaled="0"/>
                </a:gradFill>
                <a:effectLst/>
              </a:rPr>
              <a:t>Report Templates</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childTnLst>
                                </p:cTn>
                              </p:par>
                            </p:childTnLst>
                          </p:cTn>
                        </p:par>
                        <p:par>
                          <p:cTn id="34" fill="hold">
                            <p:stCondLst>
                              <p:cond delay="6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10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18" grpId="0" animBg="1"/>
      <p:bldP spid="19" grpId="0" animBg="1"/>
      <p:bldP spid="22" grpId="0" animBg="1"/>
      <p:bldP spid="31" grpId="0" animBg="1"/>
      <p:bldP spid="32" grpId="0" animBg="1"/>
      <p:bldP spid="33"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441793" y="1219200"/>
            <a:ext cx="2129436" cy="18288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sp>
        <p:nvSpPr>
          <p:cNvPr id="45" name="Rounded Rectangle 44"/>
          <p:cNvSpPr/>
          <p:nvPr/>
        </p:nvSpPr>
        <p:spPr bwMode="auto">
          <a:xfrm>
            <a:off x="455135" y="3514725"/>
            <a:ext cx="1714947" cy="16383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sp>
        <p:nvSpPr>
          <p:cNvPr id="48" name="Rounded Rectangle 47"/>
          <p:cNvSpPr/>
          <p:nvPr/>
        </p:nvSpPr>
        <p:spPr bwMode="auto">
          <a:xfrm>
            <a:off x="2342569" y="5410200"/>
            <a:ext cx="1429122" cy="118110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sp>
        <p:nvSpPr>
          <p:cNvPr id="58" name="Rounded Rectangle 57"/>
          <p:cNvSpPr/>
          <p:nvPr/>
        </p:nvSpPr>
        <p:spPr bwMode="auto">
          <a:xfrm>
            <a:off x="6692447" y="4638676"/>
            <a:ext cx="2222952" cy="1609725"/>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sp>
        <p:nvSpPr>
          <p:cNvPr id="63" name="Rounded Rectangle 62"/>
          <p:cNvSpPr/>
          <p:nvPr/>
        </p:nvSpPr>
        <p:spPr bwMode="auto">
          <a:xfrm>
            <a:off x="6963877" y="2362200"/>
            <a:ext cx="1987653" cy="161925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sp>
        <p:nvSpPr>
          <p:cNvPr id="70" name="Rounded Rectangle 69"/>
          <p:cNvSpPr/>
          <p:nvPr/>
        </p:nvSpPr>
        <p:spPr bwMode="auto">
          <a:xfrm>
            <a:off x="5936417" y="817819"/>
            <a:ext cx="3015113" cy="1238250"/>
          </a:xfrm>
          <a:prstGeom prst="roundRect">
            <a:avLst/>
          </a:prstGeom>
          <a:gradFill>
            <a:gsLst>
              <a:gs pos="0">
                <a:srgbClr val="0070C0">
                  <a:alpha val="9000"/>
                </a:srgbClr>
              </a:gs>
              <a:gs pos="70000">
                <a:srgbClr val="0070C0">
                  <a:alpha val="33000"/>
                </a:srgbClr>
              </a:gs>
              <a:gs pos="100000">
                <a:srgbClr val="00B0F0">
                  <a:alpha val="34000"/>
                </a:srgbClr>
              </a:gs>
            </a:gsLst>
            <a:lin ang="16200000" scaled="0"/>
          </a:gradFill>
          <a:ln w="38100">
            <a:solidFill>
              <a:srgbClr val="0070C0"/>
            </a:solidFill>
            <a:prstDash val="sysDash"/>
            <a:headEnd type="none" w="med" len="med"/>
            <a:tailEnd type="none" w="med" len="med"/>
          </a:ln>
          <a:scene3d>
            <a:camera prst="orthographicFront">
              <a:rot lat="0" lon="0" rev="0"/>
            </a:camera>
            <a:lightRig rig="threePt" dir="t">
              <a:rot lat="0" lon="0" rev="1200000"/>
            </a:lightRig>
          </a:scene3d>
          <a:sp3d>
            <a:bevelT w="0" h="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defRPr sz="2400">
                <a:gradFill>
                  <a:gsLst>
                    <a:gs pos="0">
                      <a:srgbClr val="FFFFFF"/>
                    </a:gs>
                    <a:gs pos="100000">
                      <a:srgbClr val="FFFFFF"/>
                    </a:gs>
                  </a:gsLst>
                  <a:lin ang="5400000" scaled="0"/>
                </a:gradFill>
              </a:defRPr>
            </a:pPr>
            <a:endParaRPr lang="en-US" dirty="0"/>
          </a:p>
        </p:txBody>
      </p:sp>
      <p:cxnSp>
        <p:nvCxnSpPr>
          <p:cNvPr id="71" name="Straight Connector 70"/>
          <p:cNvCxnSpPr>
            <a:stCxn id="70" idx="1"/>
          </p:cNvCxnSpPr>
          <p:nvPr/>
        </p:nvCxnSpPr>
        <p:spPr>
          <a:xfrm flipH="1">
            <a:off x="5136109" y="1436944"/>
            <a:ext cx="800308" cy="5429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3" idx="1"/>
          </p:cNvCxnSpPr>
          <p:nvPr/>
        </p:nvCxnSpPr>
        <p:spPr>
          <a:xfrm flipH="1" flipV="1">
            <a:off x="5772463" y="3124200"/>
            <a:ext cx="1191414" cy="476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a:off x="6063633" y="4572000"/>
            <a:ext cx="628814" cy="4572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771691" y="5334000"/>
            <a:ext cx="906904" cy="7620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170082" y="4508390"/>
            <a:ext cx="1161515" cy="13028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71228" y="2390776"/>
            <a:ext cx="685979" cy="20002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itle 22"/>
          <p:cNvSpPr>
            <a:spLocks noGrp="1"/>
          </p:cNvSpPr>
          <p:nvPr>
            <p:ph type="title"/>
          </p:nvPr>
        </p:nvSpPr>
        <p:spPr>
          <a:xfrm>
            <a:off x="381000" y="228600"/>
            <a:ext cx="8382000" cy="664797"/>
          </a:xfrm>
        </p:spPr>
        <p:txBody>
          <a:bodyPr/>
          <a:lstStyle/>
          <a:p>
            <a:r>
              <a:rPr lang="en-US" dirty="0" smtClean="0"/>
              <a:t>Microsoft SharePoint 2010</a:t>
            </a:r>
            <a:endParaRPr lang="en-US" dirty="0"/>
          </a:p>
        </p:txBody>
      </p:sp>
      <p:sp>
        <p:nvSpPr>
          <p:cNvPr id="7" name="TextBox 6"/>
          <p:cNvSpPr txBox="1"/>
          <p:nvPr/>
        </p:nvSpPr>
        <p:spPr>
          <a:xfrm>
            <a:off x="6063340" y="959932"/>
            <a:ext cx="3031214" cy="1181862"/>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smtClean="0"/>
              <a:t>Ribbon UI</a:t>
            </a:r>
          </a:p>
          <a:p>
            <a:pPr>
              <a:lnSpc>
                <a:spcPct val="90000"/>
              </a:lnSpc>
              <a:spcBef>
                <a:spcPct val="20000"/>
              </a:spcBef>
              <a:buClr>
                <a:srgbClr val="777777"/>
              </a:buClr>
              <a:buSzPct val="130000"/>
            </a:pPr>
            <a:r>
              <a:rPr lang="en-US" sz="1200" dirty="0" smtClean="0"/>
              <a:t>SharePoint Workspace</a:t>
            </a:r>
          </a:p>
          <a:p>
            <a:pPr>
              <a:lnSpc>
                <a:spcPct val="90000"/>
              </a:lnSpc>
              <a:spcBef>
                <a:spcPct val="20000"/>
              </a:spcBef>
              <a:buClr>
                <a:srgbClr val="777777"/>
              </a:buClr>
              <a:buSzPct val="130000"/>
            </a:pPr>
            <a:r>
              <a:rPr lang="en-US" sz="1200" dirty="0" smtClean="0"/>
              <a:t>SharePoint Mobile</a:t>
            </a:r>
          </a:p>
          <a:p>
            <a:pPr>
              <a:lnSpc>
                <a:spcPct val="90000"/>
              </a:lnSpc>
              <a:spcBef>
                <a:spcPct val="20000"/>
              </a:spcBef>
              <a:buClr>
                <a:srgbClr val="777777"/>
              </a:buClr>
              <a:buSzPct val="130000"/>
            </a:pPr>
            <a:r>
              <a:rPr lang="en-US" sz="1200" dirty="0" smtClean="0"/>
              <a:t>Office Client and Office Web App Integration</a:t>
            </a:r>
          </a:p>
          <a:p>
            <a:pPr>
              <a:lnSpc>
                <a:spcPct val="90000"/>
              </a:lnSpc>
              <a:spcBef>
                <a:spcPct val="20000"/>
              </a:spcBef>
              <a:buClr>
                <a:srgbClr val="777777"/>
              </a:buClr>
              <a:buSzPct val="130000"/>
            </a:pPr>
            <a:r>
              <a:rPr lang="en-US" sz="1200" dirty="0" smtClean="0"/>
              <a:t>Standards Support</a:t>
            </a:r>
          </a:p>
          <a:p>
            <a:pPr>
              <a:lnSpc>
                <a:spcPct val="90000"/>
              </a:lnSpc>
              <a:spcBef>
                <a:spcPct val="20000"/>
              </a:spcBef>
              <a:buClr>
                <a:srgbClr val="777777"/>
              </a:buClr>
              <a:buSzPct val="130000"/>
            </a:pPr>
            <a:endParaRPr lang="en-US" sz="1200" dirty="0" err="1" smtClean="0"/>
          </a:p>
        </p:txBody>
      </p:sp>
      <p:sp>
        <p:nvSpPr>
          <p:cNvPr id="20" name="TextBox 19"/>
          <p:cNvSpPr txBox="1"/>
          <p:nvPr/>
        </p:nvSpPr>
        <p:spPr>
          <a:xfrm>
            <a:off x="7076941" y="2482156"/>
            <a:ext cx="1868588" cy="1384995"/>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smtClean="0"/>
              <a:t>Tagging, Tag Cloud, Ratings</a:t>
            </a:r>
          </a:p>
          <a:p>
            <a:pPr>
              <a:lnSpc>
                <a:spcPct val="90000"/>
              </a:lnSpc>
              <a:spcBef>
                <a:spcPct val="20000"/>
              </a:spcBef>
              <a:buClr>
                <a:srgbClr val="777777"/>
              </a:buClr>
              <a:buSzPct val="130000"/>
            </a:pPr>
            <a:r>
              <a:rPr lang="en-US" sz="1200" dirty="0" smtClean="0"/>
              <a:t>Social Bookmarking</a:t>
            </a:r>
          </a:p>
          <a:p>
            <a:pPr>
              <a:lnSpc>
                <a:spcPct val="90000"/>
              </a:lnSpc>
              <a:spcBef>
                <a:spcPct val="20000"/>
              </a:spcBef>
              <a:buClr>
                <a:srgbClr val="777777"/>
              </a:buClr>
              <a:buSzPct val="130000"/>
            </a:pPr>
            <a:r>
              <a:rPr lang="en-US" sz="1200" dirty="0" smtClean="0"/>
              <a:t>Blogs and Wikis</a:t>
            </a:r>
          </a:p>
          <a:p>
            <a:pPr>
              <a:lnSpc>
                <a:spcPct val="90000"/>
              </a:lnSpc>
              <a:spcBef>
                <a:spcPct val="20000"/>
              </a:spcBef>
              <a:buClr>
                <a:srgbClr val="777777"/>
              </a:buClr>
              <a:buSzPct val="130000"/>
            </a:pPr>
            <a:r>
              <a:rPr lang="en-US" sz="1200" dirty="0" smtClean="0"/>
              <a:t>My Sites</a:t>
            </a:r>
          </a:p>
          <a:p>
            <a:pPr>
              <a:lnSpc>
                <a:spcPct val="90000"/>
              </a:lnSpc>
              <a:spcBef>
                <a:spcPct val="20000"/>
              </a:spcBef>
              <a:buClr>
                <a:srgbClr val="777777"/>
              </a:buClr>
              <a:buSzPct val="130000"/>
            </a:pPr>
            <a:r>
              <a:rPr lang="en-US" sz="1200" dirty="0" smtClean="0"/>
              <a:t>Activity Feeds</a:t>
            </a:r>
          </a:p>
          <a:p>
            <a:pPr>
              <a:lnSpc>
                <a:spcPct val="90000"/>
              </a:lnSpc>
              <a:spcBef>
                <a:spcPct val="20000"/>
              </a:spcBef>
              <a:buClr>
                <a:srgbClr val="777777"/>
              </a:buClr>
              <a:buSzPct val="130000"/>
            </a:pPr>
            <a:r>
              <a:rPr lang="en-US" sz="1200" dirty="0" smtClean="0"/>
              <a:t>Profiles and Expertise</a:t>
            </a:r>
          </a:p>
          <a:p>
            <a:pPr>
              <a:lnSpc>
                <a:spcPct val="90000"/>
              </a:lnSpc>
              <a:spcBef>
                <a:spcPct val="20000"/>
              </a:spcBef>
              <a:buClr>
                <a:srgbClr val="777777"/>
              </a:buClr>
              <a:buSzPct val="130000"/>
            </a:pPr>
            <a:r>
              <a:rPr lang="en-US" sz="1200" dirty="0" smtClean="0"/>
              <a:t>Org Browser</a:t>
            </a:r>
          </a:p>
        </p:txBody>
      </p:sp>
      <p:sp>
        <p:nvSpPr>
          <p:cNvPr id="21" name="TextBox 20"/>
          <p:cNvSpPr txBox="1"/>
          <p:nvPr/>
        </p:nvSpPr>
        <p:spPr>
          <a:xfrm>
            <a:off x="6806777" y="4739581"/>
            <a:ext cx="2144754" cy="1384995"/>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smtClean="0"/>
              <a:t>Enterprise Content Types</a:t>
            </a:r>
          </a:p>
          <a:p>
            <a:pPr>
              <a:lnSpc>
                <a:spcPct val="90000"/>
              </a:lnSpc>
              <a:spcBef>
                <a:spcPct val="20000"/>
              </a:spcBef>
              <a:buClr>
                <a:srgbClr val="777777"/>
              </a:buClr>
              <a:buSzPct val="130000"/>
            </a:pPr>
            <a:r>
              <a:rPr lang="en-US" sz="1200" dirty="0" smtClean="0"/>
              <a:t>Metadata and Navigation</a:t>
            </a:r>
          </a:p>
          <a:p>
            <a:pPr>
              <a:lnSpc>
                <a:spcPct val="90000"/>
              </a:lnSpc>
              <a:spcBef>
                <a:spcPct val="20000"/>
              </a:spcBef>
              <a:buClr>
                <a:srgbClr val="777777"/>
              </a:buClr>
              <a:buSzPct val="130000"/>
            </a:pPr>
            <a:r>
              <a:rPr lang="en-US" sz="1200" dirty="0" smtClean="0"/>
              <a:t>Document Sets</a:t>
            </a:r>
          </a:p>
          <a:p>
            <a:pPr>
              <a:lnSpc>
                <a:spcPct val="90000"/>
              </a:lnSpc>
              <a:spcBef>
                <a:spcPct val="20000"/>
              </a:spcBef>
              <a:buClr>
                <a:srgbClr val="777777"/>
              </a:buClr>
              <a:buSzPct val="130000"/>
            </a:pPr>
            <a:r>
              <a:rPr lang="en-US" sz="1200" dirty="0" smtClean="0"/>
              <a:t>Multi-stage Disposition</a:t>
            </a:r>
          </a:p>
          <a:p>
            <a:pPr>
              <a:lnSpc>
                <a:spcPct val="90000"/>
              </a:lnSpc>
              <a:spcBef>
                <a:spcPct val="20000"/>
              </a:spcBef>
              <a:buClr>
                <a:srgbClr val="777777"/>
              </a:buClr>
              <a:buSzPct val="130000"/>
            </a:pPr>
            <a:r>
              <a:rPr lang="en-US" sz="1200" dirty="0" smtClean="0"/>
              <a:t>Audio and Video Content Types</a:t>
            </a:r>
          </a:p>
          <a:p>
            <a:pPr>
              <a:lnSpc>
                <a:spcPct val="90000"/>
              </a:lnSpc>
              <a:spcBef>
                <a:spcPct val="20000"/>
              </a:spcBef>
              <a:buClr>
                <a:srgbClr val="777777"/>
              </a:buClr>
              <a:buSzPct val="130000"/>
            </a:pPr>
            <a:r>
              <a:rPr lang="en-US" sz="1200" dirty="0" smtClean="0"/>
              <a:t>Remote Blob Storage</a:t>
            </a:r>
          </a:p>
          <a:p>
            <a:pPr>
              <a:lnSpc>
                <a:spcPct val="90000"/>
              </a:lnSpc>
              <a:spcBef>
                <a:spcPct val="20000"/>
              </a:spcBef>
              <a:buClr>
                <a:srgbClr val="777777"/>
              </a:buClr>
              <a:buSzPct val="130000"/>
            </a:pPr>
            <a:r>
              <a:rPr lang="en-US" sz="1200" dirty="0" smtClean="0"/>
              <a:t>List Enhancements</a:t>
            </a:r>
          </a:p>
        </p:txBody>
      </p:sp>
      <p:sp>
        <p:nvSpPr>
          <p:cNvPr id="22" name="TextBox 21"/>
          <p:cNvSpPr txBox="1"/>
          <p:nvPr/>
        </p:nvSpPr>
        <p:spPr>
          <a:xfrm>
            <a:off x="2449753" y="5514976"/>
            <a:ext cx="1234312" cy="978729"/>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smtClean="0"/>
              <a:t>Social Relevance</a:t>
            </a:r>
          </a:p>
          <a:p>
            <a:pPr>
              <a:lnSpc>
                <a:spcPct val="90000"/>
              </a:lnSpc>
              <a:spcBef>
                <a:spcPct val="20000"/>
              </a:spcBef>
              <a:buClr>
                <a:srgbClr val="777777"/>
              </a:buClr>
              <a:buSzPct val="130000"/>
            </a:pPr>
            <a:r>
              <a:rPr lang="en-US" sz="1200" dirty="0" smtClean="0"/>
              <a:t>Phonetic Search</a:t>
            </a:r>
          </a:p>
          <a:p>
            <a:pPr>
              <a:lnSpc>
                <a:spcPct val="90000"/>
              </a:lnSpc>
              <a:spcBef>
                <a:spcPct val="20000"/>
              </a:spcBef>
              <a:buClr>
                <a:srgbClr val="777777"/>
              </a:buClr>
              <a:buSzPct val="130000"/>
            </a:pPr>
            <a:r>
              <a:rPr lang="en-US" sz="1200" dirty="0" smtClean="0"/>
              <a:t>Navigation</a:t>
            </a:r>
          </a:p>
          <a:p>
            <a:pPr>
              <a:lnSpc>
                <a:spcPct val="90000"/>
              </a:lnSpc>
              <a:spcBef>
                <a:spcPct val="20000"/>
              </a:spcBef>
              <a:buClr>
                <a:srgbClr val="777777"/>
              </a:buClr>
              <a:buSzPct val="130000"/>
            </a:pPr>
            <a:r>
              <a:rPr lang="en-US" sz="1200" dirty="0" smtClean="0"/>
              <a:t>FAST Integration</a:t>
            </a:r>
          </a:p>
          <a:p>
            <a:pPr>
              <a:lnSpc>
                <a:spcPct val="90000"/>
              </a:lnSpc>
              <a:spcBef>
                <a:spcPct val="20000"/>
              </a:spcBef>
              <a:buClr>
                <a:srgbClr val="777777"/>
              </a:buClr>
              <a:buSzPct val="130000"/>
            </a:pPr>
            <a:r>
              <a:rPr lang="en-US" sz="1200" dirty="0" smtClean="0"/>
              <a:t>Enhanced Pipeline</a:t>
            </a:r>
          </a:p>
        </p:txBody>
      </p:sp>
      <p:sp>
        <p:nvSpPr>
          <p:cNvPr id="24" name="TextBox 23"/>
          <p:cNvSpPr txBox="1"/>
          <p:nvPr/>
        </p:nvSpPr>
        <p:spPr>
          <a:xfrm>
            <a:off x="569465" y="3653731"/>
            <a:ext cx="1792735" cy="1384995"/>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err="1" smtClean="0"/>
              <a:t>PerformancePoint</a:t>
            </a:r>
            <a:r>
              <a:rPr lang="en-US" sz="1200" dirty="0" smtClean="0"/>
              <a:t> Services</a:t>
            </a:r>
          </a:p>
          <a:p>
            <a:pPr>
              <a:lnSpc>
                <a:spcPct val="90000"/>
              </a:lnSpc>
              <a:spcBef>
                <a:spcPct val="20000"/>
              </a:spcBef>
              <a:buClr>
                <a:srgbClr val="777777"/>
              </a:buClr>
              <a:buSzPct val="130000"/>
            </a:pPr>
            <a:r>
              <a:rPr lang="en-US" sz="1200" dirty="0" smtClean="0"/>
              <a:t>Excel Services</a:t>
            </a:r>
          </a:p>
          <a:p>
            <a:pPr>
              <a:lnSpc>
                <a:spcPct val="90000"/>
              </a:lnSpc>
              <a:spcBef>
                <a:spcPct val="20000"/>
              </a:spcBef>
              <a:buClr>
                <a:srgbClr val="777777"/>
              </a:buClr>
              <a:buSzPct val="130000"/>
            </a:pPr>
            <a:r>
              <a:rPr lang="en-US" sz="1200" dirty="0" smtClean="0"/>
              <a:t>Chart Web Part</a:t>
            </a:r>
          </a:p>
          <a:p>
            <a:pPr>
              <a:lnSpc>
                <a:spcPct val="90000"/>
              </a:lnSpc>
              <a:spcBef>
                <a:spcPct val="20000"/>
              </a:spcBef>
              <a:buClr>
                <a:srgbClr val="777777"/>
              </a:buClr>
              <a:buSzPct val="130000"/>
            </a:pPr>
            <a:r>
              <a:rPr lang="en-US" sz="1200" dirty="0" smtClean="0"/>
              <a:t>Visio Services</a:t>
            </a:r>
          </a:p>
          <a:p>
            <a:pPr>
              <a:lnSpc>
                <a:spcPct val="90000"/>
              </a:lnSpc>
              <a:spcBef>
                <a:spcPct val="20000"/>
              </a:spcBef>
              <a:buClr>
                <a:srgbClr val="777777"/>
              </a:buClr>
              <a:buSzPct val="130000"/>
            </a:pPr>
            <a:r>
              <a:rPr lang="en-US" sz="1200" dirty="0" smtClean="0"/>
              <a:t>Web Analytics</a:t>
            </a:r>
          </a:p>
          <a:p>
            <a:pPr>
              <a:lnSpc>
                <a:spcPct val="90000"/>
              </a:lnSpc>
              <a:spcBef>
                <a:spcPct val="20000"/>
              </a:spcBef>
              <a:buClr>
                <a:srgbClr val="777777"/>
              </a:buClr>
              <a:buSzPct val="130000"/>
            </a:pPr>
            <a:r>
              <a:rPr lang="en-US" sz="1200" dirty="0" smtClean="0"/>
              <a:t>SQL Server Integration</a:t>
            </a:r>
          </a:p>
          <a:p>
            <a:pPr>
              <a:lnSpc>
                <a:spcPct val="90000"/>
              </a:lnSpc>
              <a:spcBef>
                <a:spcPct val="20000"/>
              </a:spcBef>
              <a:buClr>
                <a:srgbClr val="777777"/>
              </a:buClr>
              <a:buSzPct val="130000"/>
            </a:pPr>
            <a:r>
              <a:rPr lang="en-US" sz="1200" dirty="0" smtClean="0"/>
              <a:t>PowerPivot</a:t>
            </a:r>
          </a:p>
        </p:txBody>
      </p:sp>
      <p:sp>
        <p:nvSpPr>
          <p:cNvPr id="25" name="TextBox 24"/>
          <p:cNvSpPr txBox="1"/>
          <p:nvPr/>
        </p:nvSpPr>
        <p:spPr>
          <a:xfrm>
            <a:off x="548831" y="1371601"/>
            <a:ext cx="2041969" cy="1588127"/>
          </a:xfrm>
          <a:prstGeom prst="rect">
            <a:avLst/>
          </a:prstGeom>
        </p:spPr>
        <p:txBody>
          <a:bodyPr vert="horz" wrap="none" lIns="0" tIns="0" rIns="0" bIns="0" rtlCol="0">
            <a:spAutoFit/>
          </a:bodyPr>
          <a:lstStyle/>
          <a:p>
            <a:pPr>
              <a:lnSpc>
                <a:spcPct val="90000"/>
              </a:lnSpc>
              <a:spcBef>
                <a:spcPct val="20000"/>
              </a:spcBef>
              <a:buClr>
                <a:srgbClr val="777777"/>
              </a:buClr>
              <a:buSzPct val="130000"/>
            </a:pPr>
            <a:r>
              <a:rPr lang="en-US" sz="1200" dirty="0" smtClean="0"/>
              <a:t>Business Connectivity Services</a:t>
            </a:r>
          </a:p>
          <a:p>
            <a:pPr>
              <a:lnSpc>
                <a:spcPct val="90000"/>
              </a:lnSpc>
              <a:spcBef>
                <a:spcPct val="20000"/>
              </a:spcBef>
              <a:buClr>
                <a:srgbClr val="777777"/>
              </a:buClr>
              <a:buSzPct val="130000"/>
            </a:pPr>
            <a:r>
              <a:rPr lang="en-US" sz="1200" dirty="0" smtClean="0"/>
              <a:t>InfoPath Form Services</a:t>
            </a:r>
          </a:p>
          <a:p>
            <a:pPr>
              <a:lnSpc>
                <a:spcPct val="90000"/>
              </a:lnSpc>
              <a:spcBef>
                <a:spcPct val="20000"/>
              </a:spcBef>
              <a:buClr>
                <a:srgbClr val="777777"/>
              </a:buClr>
              <a:buSzPct val="130000"/>
            </a:pPr>
            <a:r>
              <a:rPr lang="en-US" sz="1200" dirty="0" smtClean="0"/>
              <a:t>External Lists</a:t>
            </a:r>
          </a:p>
          <a:p>
            <a:pPr>
              <a:lnSpc>
                <a:spcPct val="90000"/>
              </a:lnSpc>
              <a:spcBef>
                <a:spcPct val="20000"/>
              </a:spcBef>
              <a:buClr>
                <a:srgbClr val="777777"/>
              </a:buClr>
              <a:buSzPct val="130000"/>
            </a:pPr>
            <a:r>
              <a:rPr lang="en-US" sz="1200" dirty="0" smtClean="0"/>
              <a:t>Workflow</a:t>
            </a:r>
          </a:p>
          <a:p>
            <a:pPr>
              <a:lnSpc>
                <a:spcPct val="90000"/>
              </a:lnSpc>
              <a:spcBef>
                <a:spcPct val="20000"/>
              </a:spcBef>
              <a:buClr>
                <a:srgbClr val="777777"/>
              </a:buClr>
              <a:buSzPct val="130000"/>
            </a:pPr>
            <a:r>
              <a:rPr lang="en-US" sz="1200" dirty="0" smtClean="0"/>
              <a:t>SharePoint Designer</a:t>
            </a:r>
          </a:p>
          <a:p>
            <a:pPr>
              <a:lnSpc>
                <a:spcPct val="90000"/>
              </a:lnSpc>
              <a:spcBef>
                <a:spcPct val="20000"/>
              </a:spcBef>
              <a:buClr>
                <a:srgbClr val="777777"/>
              </a:buClr>
              <a:buSzPct val="130000"/>
            </a:pPr>
            <a:r>
              <a:rPr lang="en-US" sz="1200" dirty="0" smtClean="0"/>
              <a:t>Visual Studio</a:t>
            </a:r>
          </a:p>
          <a:p>
            <a:pPr>
              <a:lnSpc>
                <a:spcPct val="90000"/>
              </a:lnSpc>
              <a:spcBef>
                <a:spcPct val="20000"/>
              </a:spcBef>
              <a:buClr>
                <a:srgbClr val="777777"/>
              </a:buClr>
              <a:buSzPct val="130000"/>
            </a:pPr>
            <a:r>
              <a:rPr lang="en-US" sz="1200" dirty="0" smtClean="0"/>
              <a:t>API Enhancements</a:t>
            </a:r>
          </a:p>
          <a:p>
            <a:pPr>
              <a:lnSpc>
                <a:spcPct val="90000"/>
              </a:lnSpc>
              <a:spcBef>
                <a:spcPct val="20000"/>
              </a:spcBef>
              <a:buClr>
                <a:srgbClr val="777777"/>
              </a:buClr>
              <a:buSzPct val="130000"/>
            </a:pPr>
            <a:r>
              <a:rPr lang="en-US" sz="1200" dirty="0" smtClean="0"/>
              <a:t>REST/ATOM/RSS</a:t>
            </a:r>
          </a:p>
        </p:txBody>
      </p:sp>
      <p:grpSp>
        <p:nvGrpSpPr>
          <p:cNvPr id="41" name="Group 40"/>
          <p:cNvGrpSpPr/>
          <p:nvPr/>
        </p:nvGrpSpPr>
        <p:grpSpPr>
          <a:xfrm>
            <a:off x="2184506" y="1560234"/>
            <a:ext cx="4749694" cy="4005056"/>
            <a:chOff x="-406294" y="1828799"/>
            <a:chExt cx="6094413" cy="3962400"/>
          </a:xfrm>
        </p:grpSpPr>
        <p:grpSp>
          <p:nvGrpSpPr>
            <p:cNvPr id="42" name="Group 83"/>
            <p:cNvGrpSpPr/>
            <p:nvPr/>
          </p:nvGrpSpPr>
          <p:grpSpPr>
            <a:xfrm>
              <a:off x="-406294" y="1828799"/>
              <a:ext cx="6094413" cy="3962400"/>
              <a:chOff x="-4185" y="2085973"/>
              <a:chExt cx="4122018" cy="3605979"/>
            </a:xfrm>
          </p:grpSpPr>
          <p:grpSp>
            <p:nvGrpSpPr>
              <p:cNvPr id="52" name="Group 50"/>
              <p:cNvGrpSpPr/>
              <p:nvPr/>
            </p:nvGrpSpPr>
            <p:grpSpPr>
              <a:xfrm>
                <a:off x="-4185" y="2085973"/>
                <a:ext cx="4122018" cy="3605979"/>
                <a:chOff x="-4186" y="2145978"/>
                <a:chExt cx="4001959" cy="3500950"/>
              </a:xfrm>
            </p:grpSpPr>
            <p:sp>
              <p:nvSpPr>
                <p:cNvPr id="60" name="Oval 59"/>
                <p:cNvSpPr/>
                <p:nvPr/>
              </p:nvSpPr>
              <p:spPr>
                <a:xfrm>
                  <a:off x="339667" y="2235584"/>
                  <a:ext cx="3314251" cy="3314251"/>
                </a:xfrm>
                <a:prstGeom prst="ellipse">
                  <a:avLst/>
                </a:prstGeom>
                <a:gradFill flip="none" rotWithShape="1">
                  <a:gsLst>
                    <a:gs pos="0">
                      <a:srgbClr val="071B3B"/>
                    </a:gs>
                    <a:gs pos="60000">
                      <a:srgbClr val="0F3B83"/>
                    </a:gs>
                    <a:gs pos="100000">
                      <a:srgbClr val="2268E6"/>
                    </a:gs>
                  </a:gsLst>
                  <a:path path="circle">
                    <a:fillToRect l="50000" t="50000" r="50000" b="50000"/>
                  </a:path>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2286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61" name="Picture 2" descr="\\SERVER3\Restrict\FTP_Root\Clients\White_Whale\2-20070_TAP_Airlift\Art\6-star pie cuts.png"/>
                <p:cNvPicPr>
                  <a:picLocks noChangeAspect="1" noChangeArrowheads="1"/>
                </p:cNvPicPr>
                <p:nvPr/>
              </p:nvPicPr>
              <p:blipFill>
                <a:blip r:embed="rId3" cstate="print"/>
                <a:stretch>
                  <a:fillRect/>
                </a:stretch>
              </p:blipFill>
              <p:spPr bwMode="auto">
                <a:xfrm rot="5400000">
                  <a:off x="246319" y="1895473"/>
                  <a:ext cx="3500950" cy="4001959"/>
                </a:xfrm>
                <a:prstGeom prst="rect">
                  <a:avLst/>
                </a:prstGeom>
                <a:noFill/>
              </p:spPr>
            </p:pic>
          </p:grpSp>
          <p:grpSp>
            <p:nvGrpSpPr>
              <p:cNvPr id="54" name="Group 82"/>
              <p:cNvGrpSpPr/>
              <p:nvPr/>
            </p:nvGrpSpPr>
            <p:grpSpPr>
              <a:xfrm>
                <a:off x="1197089" y="3056816"/>
                <a:ext cx="1774433" cy="1838194"/>
                <a:chOff x="1197089" y="3056816"/>
                <a:chExt cx="1774433" cy="1838194"/>
              </a:xfrm>
            </p:grpSpPr>
            <p:sp>
              <p:nvSpPr>
                <p:cNvPr id="55" name="Oval 54"/>
                <p:cNvSpPr/>
                <p:nvPr/>
              </p:nvSpPr>
              <p:spPr bwMode="auto">
                <a:xfrm>
                  <a:off x="1197089" y="3056816"/>
                  <a:ext cx="1774433" cy="1838194"/>
                </a:xfrm>
                <a:prstGeom prst="ellipse">
                  <a:avLst/>
                </a:prstGeom>
                <a:solidFill>
                  <a:srgbClr val="FFFFFF"/>
                </a:solidFill>
                <a:ln w="9525" cap="flat" cmpd="sng" algn="ctr">
                  <a:noFill/>
                  <a:prstDash val="solid"/>
                  <a:headEnd type="none" w="med" len="med"/>
                  <a:tailEnd type="none" w="med" len="med"/>
                </a:ln>
                <a:effectLst>
                  <a:softEdge rad="317500"/>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err="1">
                    <a:ln>
                      <a:noFill/>
                    </a:ln>
                    <a:solidFill>
                      <a:srgbClr val="FFFFFF"/>
                    </a:solidFill>
                    <a:effectLst/>
                    <a:uLnTx/>
                    <a:uFillTx/>
                    <a:latin typeface="Segoe" pitchFamily="34" charset="0"/>
                    <a:ea typeface="+mn-ea"/>
                    <a:cs typeface="+mn-cs"/>
                  </a:endParaRPr>
                </a:p>
              </p:txBody>
            </p:sp>
            <p:pic>
              <p:nvPicPr>
                <p:cNvPr id="56" name="Content Placeholder 4" descr="ShrPt_h_rgb.png"/>
                <p:cNvPicPr>
                  <a:picLocks noChangeAspect="1"/>
                </p:cNvPicPr>
                <p:nvPr/>
              </p:nvPicPr>
              <p:blipFill>
                <a:blip r:embed="rId4" cstate="print"/>
                <a:srcRect r="83105" b="-8078"/>
                <a:stretch>
                  <a:fillRect/>
                </a:stretch>
              </p:blipFill>
              <p:spPr>
                <a:xfrm>
                  <a:off x="1882721" y="3482810"/>
                  <a:ext cx="453526" cy="539301"/>
                </a:xfrm>
                <a:prstGeom prst="rect">
                  <a:avLst/>
                </a:prstGeom>
              </p:spPr>
            </p:pic>
            <p:pic>
              <p:nvPicPr>
                <p:cNvPr id="57" name="Content Placeholder 4" descr="ShrPt_h_rgb.png"/>
                <p:cNvPicPr>
                  <a:picLocks noChangeAspect="1"/>
                </p:cNvPicPr>
                <p:nvPr/>
              </p:nvPicPr>
              <p:blipFill>
                <a:blip r:embed="rId4" cstate="print">
                  <a:duotone>
                    <a:prstClr val="black"/>
                    <a:srgbClr val="D9C3A5">
                      <a:tint val="50000"/>
                      <a:satMod val="180000"/>
                    </a:srgbClr>
                  </a:duotone>
                </a:blip>
                <a:srcRect l="16257" r="30219"/>
                <a:stretch>
                  <a:fillRect/>
                </a:stretch>
              </p:blipFill>
              <p:spPr>
                <a:xfrm>
                  <a:off x="1600928" y="3978738"/>
                  <a:ext cx="915809" cy="318071"/>
                </a:xfrm>
                <a:prstGeom prst="rect">
                  <a:avLst/>
                </a:prstGeom>
              </p:spPr>
            </p:pic>
          </p:grpSp>
        </p:grpSp>
        <p:sp>
          <p:nvSpPr>
            <p:cNvPr id="43" name="Rectangle 42"/>
            <p:cNvSpPr/>
            <p:nvPr/>
          </p:nvSpPr>
          <p:spPr>
            <a:xfrm>
              <a:off x="3189356" y="3124200"/>
              <a:ext cx="1889320"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Communities</a:t>
              </a:r>
            </a:p>
          </p:txBody>
        </p:sp>
        <p:sp>
          <p:nvSpPr>
            <p:cNvPr id="44" name="Rectangle 43"/>
            <p:cNvSpPr/>
            <p:nvPr/>
          </p:nvSpPr>
          <p:spPr>
            <a:xfrm>
              <a:off x="1726749" y="5055692"/>
              <a:ext cx="1889320"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Search</a:t>
              </a:r>
            </a:p>
          </p:txBody>
        </p:sp>
        <p:sp>
          <p:nvSpPr>
            <p:cNvPr id="47" name="Rectangle 46"/>
            <p:cNvSpPr/>
            <p:nvPr/>
          </p:nvSpPr>
          <p:spPr>
            <a:xfrm>
              <a:off x="1726752" y="2514600"/>
              <a:ext cx="1889320"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Sites</a:t>
              </a:r>
            </a:p>
          </p:txBody>
        </p:sp>
        <p:sp>
          <p:nvSpPr>
            <p:cNvPr id="49" name="Rectangle 48"/>
            <p:cNvSpPr/>
            <p:nvPr/>
          </p:nvSpPr>
          <p:spPr>
            <a:xfrm>
              <a:off x="66375" y="3124200"/>
              <a:ext cx="2066670"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Composites</a:t>
              </a:r>
            </a:p>
          </p:txBody>
        </p:sp>
        <p:sp>
          <p:nvSpPr>
            <p:cNvPr id="50" name="Rectangle 49"/>
            <p:cNvSpPr/>
            <p:nvPr/>
          </p:nvSpPr>
          <p:spPr>
            <a:xfrm>
              <a:off x="3555073" y="4292914"/>
              <a:ext cx="1366217"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Content</a:t>
              </a:r>
            </a:p>
          </p:txBody>
        </p:sp>
        <p:sp>
          <p:nvSpPr>
            <p:cNvPr id="51" name="Rectangle 50"/>
            <p:cNvSpPr/>
            <p:nvPr/>
          </p:nvSpPr>
          <p:spPr>
            <a:xfrm>
              <a:off x="406295" y="4292914"/>
              <a:ext cx="1334322" cy="194879"/>
            </a:xfrm>
            <a:prstGeom prst="rect">
              <a:avLst/>
            </a:prstGeom>
          </p:spPr>
          <p:txBody>
            <a:bodyPr wrap="square" lIns="0" tIns="0" rIns="0" bIns="0">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0" lang="en-US" sz="1600" b="1" i="0" u="none" strike="noStrike" kern="0" cap="none" spc="-80" normalizeH="0" baseline="0" noProof="0" dirty="0">
                  <a:ln w="3175">
                    <a:noFill/>
                  </a:ln>
                  <a:gradFill>
                    <a:gsLst>
                      <a:gs pos="50000">
                        <a:srgbClr val="FFFFFF"/>
                      </a:gs>
                      <a:gs pos="100000">
                        <a:srgbClr val="FFFFFF"/>
                      </a:gs>
                    </a:gsLst>
                    <a:lin ang="5400000" scaled="0"/>
                  </a:gradFill>
                  <a:effectLst/>
                  <a:uLnTx/>
                  <a:uFillTx/>
                  <a:cs typeface="Segoe UI" pitchFamily="34" charset="0"/>
                </a:rPr>
                <a:t>Insights</a:t>
              </a:r>
            </a:p>
          </p:txBody>
        </p:sp>
      </p:grpSp>
      <p:sp>
        <p:nvSpPr>
          <p:cNvPr id="62" name="Rectangle 61"/>
          <p:cNvSpPr/>
          <p:nvPr/>
        </p:nvSpPr>
        <p:spPr>
          <a:xfrm>
            <a:off x="441792" y="3393290"/>
            <a:ext cx="8473607" cy="835810"/>
          </a:xfrm>
          <a:prstGeom prst="rect">
            <a:avLst/>
          </a:prstGeom>
          <a:gradFill>
            <a:gsLst>
              <a:gs pos="0">
                <a:srgbClr val="FFFFFF"/>
              </a:gs>
              <a:gs pos="7001">
                <a:srgbClr val="E6E6E6"/>
              </a:gs>
              <a:gs pos="32001">
                <a:srgbClr val="7D8496"/>
              </a:gs>
              <a:gs pos="47000">
                <a:srgbClr val="E6E6E6"/>
              </a:gs>
              <a:gs pos="85001">
                <a:srgbClr val="7D8496"/>
              </a:gs>
              <a:gs pos="100000">
                <a:srgbClr val="E6E6E6"/>
              </a:gs>
            </a:gsLst>
            <a:lin ang="16200000" scaled="0"/>
          </a:gradFill>
          <a:ln>
            <a:solidFill>
              <a:srgbClr val="FFC000"/>
            </a:solidFill>
          </a:ln>
          <a:effectLst>
            <a:outerShdw blurRad="342900" dist="50800" dir="5400000" algn="ctr" rotWithShape="0">
              <a:srgbClr val="000000">
                <a:alpha val="43137"/>
              </a:srgbClr>
            </a:outerShdw>
          </a:effectLst>
          <a:scene3d>
            <a:camera prst="orthographicFront">
              <a:rot lat="0" lon="0" rev="0"/>
            </a:camera>
            <a:lightRig rig="sunset" dir="t"/>
          </a:scene3d>
          <a:sp3d prstMaterial="flat"/>
        </p:spPr>
        <p:txBody>
          <a:bodyPr wrap="square">
            <a:noAutofit/>
          </a:bodyPr>
          <a:lstStyle/>
          <a:p>
            <a:pPr algn="ctr"/>
            <a:r>
              <a:rPr lang="en-US" sz="2000" b="1" dirty="0" smtClean="0"/>
              <a:t>Project Server 2010 </a:t>
            </a:r>
            <a:r>
              <a:rPr lang="en-US" sz="2000" b="1" dirty="0" smtClean="0">
                <a:solidFill>
                  <a:srgbClr val="FF0000"/>
                </a:solidFill>
              </a:rPr>
              <a:t>is built on SharePoint 2010 </a:t>
            </a:r>
          </a:p>
          <a:p>
            <a:pPr algn="ctr"/>
            <a:r>
              <a:rPr lang="en-US" sz="2000" b="1" dirty="0" smtClean="0">
                <a:solidFill>
                  <a:srgbClr val="FF0000"/>
                </a:solidFill>
              </a:rPr>
              <a:t>-&gt; Explore Coexistence Opportunities</a:t>
            </a:r>
            <a:endParaRPr lang="en-US" sz="2000" b="1" dirty="0">
              <a:solidFill>
                <a:srgbClr val="FF0000"/>
              </a:solidFill>
            </a:endParaRP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90"/>
                                          </p:val>
                                        </p:tav>
                                        <p:tav tm="100000">
                                          <p:val>
                                            <p:fltVal val="0"/>
                                          </p:val>
                                        </p:tav>
                                      </p:tavLst>
                                    </p:anim>
                                    <p:animEffect transition="in" filter="fade">
                                      <p:cBhvr>
                                        <p:cTn id="16" dur="1000"/>
                                        <p:tgtEl>
                                          <p:spTgt spid="20"/>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ppt_w</p:attrName>
                                        </p:attrNameLst>
                                      </p:cBhvr>
                                      <p:tavLst>
                                        <p:tav tm="0">
                                          <p:val>
                                            <p:fltVal val="0"/>
                                          </p:val>
                                        </p:tav>
                                        <p:tav tm="100000">
                                          <p:val>
                                            <p:strVal val="#ppt_w"/>
                                          </p:val>
                                        </p:tav>
                                      </p:tavLst>
                                    </p:anim>
                                    <p:anim calcmode="lin" valueType="num">
                                      <p:cBhvr>
                                        <p:cTn id="26" dur="1000" fill="hold"/>
                                        <p:tgtEl>
                                          <p:spTgt spid="22"/>
                                        </p:tgtEl>
                                        <p:attrNameLst>
                                          <p:attrName>ppt_h</p:attrName>
                                        </p:attrNameLst>
                                      </p:cBhvr>
                                      <p:tavLst>
                                        <p:tav tm="0">
                                          <p:val>
                                            <p:fltVal val="0"/>
                                          </p:val>
                                        </p:tav>
                                        <p:tav tm="100000">
                                          <p:val>
                                            <p:strVal val="#ppt_h"/>
                                          </p:val>
                                        </p:tav>
                                      </p:tavLst>
                                    </p:anim>
                                    <p:anim calcmode="lin" valueType="num">
                                      <p:cBhvr>
                                        <p:cTn id="27" dur="1000" fill="hold"/>
                                        <p:tgtEl>
                                          <p:spTgt spid="22"/>
                                        </p:tgtEl>
                                        <p:attrNameLst>
                                          <p:attrName>style.rotation</p:attrName>
                                        </p:attrNameLst>
                                      </p:cBhvr>
                                      <p:tavLst>
                                        <p:tav tm="0">
                                          <p:val>
                                            <p:fltVal val="90"/>
                                          </p:val>
                                        </p:tav>
                                        <p:tav tm="100000">
                                          <p:val>
                                            <p:fltVal val="0"/>
                                          </p:val>
                                        </p:tav>
                                      </p:tavLst>
                                    </p:anim>
                                    <p:animEffect transition="in" filter="fade">
                                      <p:cBhvr>
                                        <p:cTn id="28" dur="1000"/>
                                        <p:tgtEl>
                                          <p:spTgt spid="22"/>
                                        </p:tgtEl>
                                      </p:cBhvr>
                                    </p:animEffect>
                                  </p:childTnLst>
                                </p:cTn>
                              </p:par>
                              <p:par>
                                <p:cTn id="29" presetID="31" presetClass="entr" presetSubtype="0" fill="hold" grpId="0" nodeType="withEffect">
                                  <p:stCondLst>
                                    <p:cond delay="0"/>
                                  </p:stCondLst>
                                  <p:iterate type="lt">
                                    <p:tmPct val="5000"/>
                                  </p:iterate>
                                  <p:childTnLst>
                                    <p:set>
                                      <p:cBhvr>
                                        <p:cTn id="30" dur="1" fill="hold">
                                          <p:stCondLst>
                                            <p:cond delay="0"/>
                                          </p:stCondLst>
                                        </p:cTn>
                                        <p:tgtEl>
                                          <p:spTgt spid="24"/>
                                        </p:tgtEl>
                                        <p:attrNameLst>
                                          <p:attrName>style.visibility</p:attrName>
                                        </p:attrNameLst>
                                      </p:cBhvr>
                                      <p:to>
                                        <p:strVal val="visible"/>
                                      </p:to>
                                    </p:set>
                                    <p:anim calcmode="lin" valueType="num">
                                      <p:cBhvr>
                                        <p:cTn id="31" dur="1000" fill="hold"/>
                                        <p:tgtEl>
                                          <p:spTgt spid="24"/>
                                        </p:tgtEl>
                                        <p:attrNameLst>
                                          <p:attrName>ppt_w</p:attrName>
                                        </p:attrNameLst>
                                      </p:cBhvr>
                                      <p:tavLst>
                                        <p:tav tm="0">
                                          <p:val>
                                            <p:fltVal val="0"/>
                                          </p:val>
                                        </p:tav>
                                        <p:tav tm="100000">
                                          <p:val>
                                            <p:strVal val="#ppt_w"/>
                                          </p:val>
                                        </p:tav>
                                      </p:tavLst>
                                    </p:anim>
                                    <p:anim calcmode="lin" valueType="num">
                                      <p:cBhvr>
                                        <p:cTn id="32" dur="1000" fill="hold"/>
                                        <p:tgtEl>
                                          <p:spTgt spid="24"/>
                                        </p:tgtEl>
                                        <p:attrNameLst>
                                          <p:attrName>ppt_h</p:attrName>
                                        </p:attrNameLst>
                                      </p:cBhvr>
                                      <p:tavLst>
                                        <p:tav tm="0">
                                          <p:val>
                                            <p:fltVal val="0"/>
                                          </p:val>
                                        </p:tav>
                                        <p:tav tm="100000">
                                          <p:val>
                                            <p:strVal val="#ppt_h"/>
                                          </p:val>
                                        </p:tav>
                                      </p:tavLst>
                                    </p:anim>
                                    <p:anim calcmode="lin" valueType="num">
                                      <p:cBhvr>
                                        <p:cTn id="33" dur="1000" fill="hold"/>
                                        <p:tgtEl>
                                          <p:spTgt spid="24"/>
                                        </p:tgtEl>
                                        <p:attrNameLst>
                                          <p:attrName>style.rotation</p:attrName>
                                        </p:attrNameLst>
                                      </p:cBhvr>
                                      <p:tavLst>
                                        <p:tav tm="0">
                                          <p:val>
                                            <p:fltVal val="90"/>
                                          </p:val>
                                        </p:tav>
                                        <p:tav tm="100000">
                                          <p:val>
                                            <p:fltVal val="0"/>
                                          </p:val>
                                        </p:tav>
                                      </p:tavLst>
                                    </p:anim>
                                    <p:animEffect transition="in" filter="fade">
                                      <p:cBhvr>
                                        <p:cTn id="34" dur="1000"/>
                                        <p:tgtEl>
                                          <p:spTgt spid="24"/>
                                        </p:tgtEl>
                                      </p:cBhvr>
                                    </p:animEffect>
                                  </p:childTnLst>
                                </p:cTn>
                              </p:par>
                              <p:par>
                                <p:cTn id="35" presetID="31" presetClass="entr" presetSubtype="0" fill="hold" grpId="0" nodeType="withEffect">
                                  <p:stCondLst>
                                    <p:cond delay="0"/>
                                  </p:stCondLst>
                                  <p:iterate type="lt">
                                    <p:tmPct val="5000"/>
                                  </p:iterate>
                                  <p:childTnLst>
                                    <p:set>
                                      <p:cBhvr>
                                        <p:cTn id="36" dur="1" fill="hold">
                                          <p:stCondLst>
                                            <p:cond delay="0"/>
                                          </p:stCondLst>
                                        </p:cTn>
                                        <p:tgtEl>
                                          <p:spTgt spid="25"/>
                                        </p:tgtEl>
                                        <p:attrNameLst>
                                          <p:attrName>style.visibility</p:attrName>
                                        </p:attrNameLst>
                                      </p:cBhvr>
                                      <p:to>
                                        <p:strVal val="visible"/>
                                      </p:to>
                                    </p:set>
                                    <p:anim calcmode="lin" valueType="num">
                                      <p:cBhvr>
                                        <p:cTn id="37" dur="1000" fill="hold"/>
                                        <p:tgtEl>
                                          <p:spTgt spid="25"/>
                                        </p:tgtEl>
                                        <p:attrNameLst>
                                          <p:attrName>ppt_w</p:attrName>
                                        </p:attrNameLst>
                                      </p:cBhvr>
                                      <p:tavLst>
                                        <p:tav tm="0">
                                          <p:val>
                                            <p:fltVal val="0"/>
                                          </p:val>
                                        </p:tav>
                                        <p:tav tm="100000">
                                          <p:val>
                                            <p:strVal val="#ppt_w"/>
                                          </p:val>
                                        </p:tav>
                                      </p:tavLst>
                                    </p:anim>
                                    <p:anim calcmode="lin" valueType="num">
                                      <p:cBhvr>
                                        <p:cTn id="38" dur="1000" fill="hold"/>
                                        <p:tgtEl>
                                          <p:spTgt spid="25"/>
                                        </p:tgtEl>
                                        <p:attrNameLst>
                                          <p:attrName>ppt_h</p:attrName>
                                        </p:attrNameLst>
                                      </p:cBhvr>
                                      <p:tavLst>
                                        <p:tav tm="0">
                                          <p:val>
                                            <p:fltVal val="0"/>
                                          </p:val>
                                        </p:tav>
                                        <p:tav tm="100000">
                                          <p:val>
                                            <p:strVal val="#ppt_h"/>
                                          </p:val>
                                        </p:tav>
                                      </p:tavLst>
                                    </p:anim>
                                    <p:anim calcmode="lin" valueType="num">
                                      <p:cBhvr>
                                        <p:cTn id="39" dur="1000" fill="hold"/>
                                        <p:tgtEl>
                                          <p:spTgt spid="25"/>
                                        </p:tgtEl>
                                        <p:attrNameLst>
                                          <p:attrName>style.rotation</p:attrName>
                                        </p:attrNameLst>
                                      </p:cBhvr>
                                      <p:tavLst>
                                        <p:tav tm="0">
                                          <p:val>
                                            <p:fltVal val="90"/>
                                          </p:val>
                                        </p:tav>
                                        <p:tav tm="100000">
                                          <p:val>
                                            <p:fltVal val="0"/>
                                          </p:val>
                                        </p:tav>
                                      </p:tavLst>
                                    </p:anim>
                                    <p:animEffect transition="in" filter="fade">
                                      <p:cBhvr>
                                        <p:cTn id="40" dur="1000"/>
                                        <p:tgtEl>
                                          <p:spTgt spid="25"/>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1000" fill="hold"/>
                                        <p:tgtEl>
                                          <p:spTgt spid="10"/>
                                        </p:tgtEl>
                                        <p:attrNameLst>
                                          <p:attrName>ppt_w</p:attrName>
                                        </p:attrNameLst>
                                      </p:cBhvr>
                                      <p:tavLst>
                                        <p:tav tm="0">
                                          <p:val>
                                            <p:strVal val="#ppt_w*0.70"/>
                                          </p:val>
                                        </p:tav>
                                        <p:tav tm="100000">
                                          <p:val>
                                            <p:strVal val="#ppt_w"/>
                                          </p:val>
                                        </p:tav>
                                      </p:tavLst>
                                    </p:anim>
                                    <p:anim calcmode="lin" valueType="num">
                                      <p:cBhvr>
                                        <p:cTn id="44" dur="1000" fill="hold"/>
                                        <p:tgtEl>
                                          <p:spTgt spid="10"/>
                                        </p:tgtEl>
                                        <p:attrNameLst>
                                          <p:attrName>ppt_h</p:attrName>
                                        </p:attrNameLst>
                                      </p:cBhvr>
                                      <p:tavLst>
                                        <p:tav tm="0">
                                          <p:val>
                                            <p:strVal val="#ppt_h"/>
                                          </p:val>
                                        </p:tav>
                                        <p:tav tm="100000">
                                          <p:val>
                                            <p:strVal val="#ppt_h"/>
                                          </p:val>
                                        </p:tav>
                                      </p:tavLst>
                                    </p:anim>
                                    <p:animEffect transition="in" filter="fade">
                                      <p:cBhvr>
                                        <p:cTn id="45" dur="1000"/>
                                        <p:tgtEl>
                                          <p:spTgt spid="10"/>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p:cTn id="48" dur="1000" fill="hold"/>
                                        <p:tgtEl>
                                          <p:spTgt spid="45"/>
                                        </p:tgtEl>
                                        <p:attrNameLst>
                                          <p:attrName>ppt_w</p:attrName>
                                        </p:attrNameLst>
                                      </p:cBhvr>
                                      <p:tavLst>
                                        <p:tav tm="0">
                                          <p:val>
                                            <p:strVal val="#ppt_w*0.70"/>
                                          </p:val>
                                        </p:tav>
                                        <p:tav tm="100000">
                                          <p:val>
                                            <p:strVal val="#ppt_w"/>
                                          </p:val>
                                        </p:tav>
                                      </p:tavLst>
                                    </p:anim>
                                    <p:anim calcmode="lin" valueType="num">
                                      <p:cBhvr>
                                        <p:cTn id="49" dur="1000" fill="hold"/>
                                        <p:tgtEl>
                                          <p:spTgt spid="45"/>
                                        </p:tgtEl>
                                        <p:attrNameLst>
                                          <p:attrName>ppt_h</p:attrName>
                                        </p:attrNameLst>
                                      </p:cBhvr>
                                      <p:tavLst>
                                        <p:tav tm="0">
                                          <p:val>
                                            <p:strVal val="#ppt_h"/>
                                          </p:val>
                                        </p:tav>
                                        <p:tav tm="100000">
                                          <p:val>
                                            <p:strVal val="#ppt_h"/>
                                          </p:val>
                                        </p:tav>
                                      </p:tavLst>
                                    </p:anim>
                                    <p:animEffect transition="in" filter="fade">
                                      <p:cBhvr>
                                        <p:cTn id="50" dur="1000"/>
                                        <p:tgtEl>
                                          <p:spTgt spid="45"/>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1000" fill="hold"/>
                                        <p:tgtEl>
                                          <p:spTgt spid="48"/>
                                        </p:tgtEl>
                                        <p:attrNameLst>
                                          <p:attrName>ppt_w</p:attrName>
                                        </p:attrNameLst>
                                      </p:cBhvr>
                                      <p:tavLst>
                                        <p:tav tm="0">
                                          <p:val>
                                            <p:strVal val="#ppt_w*0.70"/>
                                          </p:val>
                                        </p:tav>
                                        <p:tav tm="100000">
                                          <p:val>
                                            <p:strVal val="#ppt_w"/>
                                          </p:val>
                                        </p:tav>
                                      </p:tavLst>
                                    </p:anim>
                                    <p:anim calcmode="lin" valueType="num">
                                      <p:cBhvr>
                                        <p:cTn id="54" dur="1000" fill="hold"/>
                                        <p:tgtEl>
                                          <p:spTgt spid="48"/>
                                        </p:tgtEl>
                                        <p:attrNameLst>
                                          <p:attrName>ppt_h</p:attrName>
                                        </p:attrNameLst>
                                      </p:cBhvr>
                                      <p:tavLst>
                                        <p:tav tm="0">
                                          <p:val>
                                            <p:strVal val="#ppt_h"/>
                                          </p:val>
                                        </p:tav>
                                        <p:tav tm="100000">
                                          <p:val>
                                            <p:strVal val="#ppt_h"/>
                                          </p:val>
                                        </p:tav>
                                      </p:tavLst>
                                    </p:anim>
                                    <p:animEffect transition="in" filter="fade">
                                      <p:cBhvr>
                                        <p:cTn id="55" dur="1000"/>
                                        <p:tgtEl>
                                          <p:spTgt spid="48"/>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58"/>
                                        </p:tgtEl>
                                        <p:attrNameLst>
                                          <p:attrName>style.visibility</p:attrName>
                                        </p:attrNameLst>
                                      </p:cBhvr>
                                      <p:to>
                                        <p:strVal val="visible"/>
                                      </p:to>
                                    </p:set>
                                    <p:anim calcmode="lin" valueType="num">
                                      <p:cBhvr>
                                        <p:cTn id="58" dur="1000" fill="hold"/>
                                        <p:tgtEl>
                                          <p:spTgt spid="58"/>
                                        </p:tgtEl>
                                        <p:attrNameLst>
                                          <p:attrName>ppt_w</p:attrName>
                                        </p:attrNameLst>
                                      </p:cBhvr>
                                      <p:tavLst>
                                        <p:tav tm="0">
                                          <p:val>
                                            <p:strVal val="#ppt_w*0.70"/>
                                          </p:val>
                                        </p:tav>
                                        <p:tav tm="100000">
                                          <p:val>
                                            <p:strVal val="#ppt_w"/>
                                          </p:val>
                                        </p:tav>
                                      </p:tavLst>
                                    </p:anim>
                                    <p:anim calcmode="lin" valueType="num">
                                      <p:cBhvr>
                                        <p:cTn id="59" dur="1000" fill="hold"/>
                                        <p:tgtEl>
                                          <p:spTgt spid="58"/>
                                        </p:tgtEl>
                                        <p:attrNameLst>
                                          <p:attrName>ppt_h</p:attrName>
                                        </p:attrNameLst>
                                      </p:cBhvr>
                                      <p:tavLst>
                                        <p:tav tm="0">
                                          <p:val>
                                            <p:strVal val="#ppt_h"/>
                                          </p:val>
                                        </p:tav>
                                        <p:tav tm="100000">
                                          <p:val>
                                            <p:strVal val="#ppt_h"/>
                                          </p:val>
                                        </p:tav>
                                      </p:tavLst>
                                    </p:anim>
                                    <p:animEffect transition="in" filter="fade">
                                      <p:cBhvr>
                                        <p:cTn id="60" dur="1000"/>
                                        <p:tgtEl>
                                          <p:spTgt spid="58"/>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p:cTn id="63" dur="1000" fill="hold"/>
                                        <p:tgtEl>
                                          <p:spTgt spid="63"/>
                                        </p:tgtEl>
                                        <p:attrNameLst>
                                          <p:attrName>ppt_w</p:attrName>
                                        </p:attrNameLst>
                                      </p:cBhvr>
                                      <p:tavLst>
                                        <p:tav tm="0">
                                          <p:val>
                                            <p:strVal val="#ppt_w*0.70"/>
                                          </p:val>
                                        </p:tav>
                                        <p:tav tm="100000">
                                          <p:val>
                                            <p:strVal val="#ppt_w"/>
                                          </p:val>
                                        </p:tav>
                                      </p:tavLst>
                                    </p:anim>
                                    <p:anim calcmode="lin" valueType="num">
                                      <p:cBhvr>
                                        <p:cTn id="64" dur="1000" fill="hold"/>
                                        <p:tgtEl>
                                          <p:spTgt spid="63"/>
                                        </p:tgtEl>
                                        <p:attrNameLst>
                                          <p:attrName>ppt_h</p:attrName>
                                        </p:attrNameLst>
                                      </p:cBhvr>
                                      <p:tavLst>
                                        <p:tav tm="0">
                                          <p:val>
                                            <p:strVal val="#ppt_h"/>
                                          </p:val>
                                        </p:tav>
                                        <p:tav tm="100000">
                                          <p:val>
                                            <p:strVal val="#ppt_h"/>
                                          </p:val>
                                        </p:tav>
                                      </p:tavLst>
                                    </p:anim>
                                    <p:animEffect transition="in" filter="fade">
                                      <p:cBhvr>
                                        <p:cTn id="65" dur="1000"/>
                                        <p:tgtEl>
                                          <p:spTgt spid="63"/>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70"/>
                                        </p:tgtEl>
                                        <p:attrNameLst>
                                          <p:attrName>style.visibility</p:attrName>
                                        </p:attrNameLst>
                                      </p:cBhvr>
                                      <p:to>
                                        <p:strVal val="visible"/>
                                      </p:to>
                                    </p:set>
                                    <p:anim calcmode="lin" valueType="num">
                                      <p:cBhvr>
                                        <p:cTn id="68" dur="1000" fill="hold"/>
                                        <p:tgtEl>
                                          <p:spTgt spid="70"/>
                                        </p:tgtEl>
                                        <p:attrNameLst>
                                          <p:attrName>ppt_w</p:attrName>
                                        </p:attrNameLst>
                                      </p:cBhvr>
                                      <p:tavLst>
                                        <p:tav tm="0">
                                          <p:val>
                                            <p:strVal val="#ppt_w*0.70"/>
                                          </p:val>
                                        </p:tav>
                                        <p:tav tm="100000">
                                          <p:val>
                                            <p:strVal val="#ppt_w"/>
                                          </p:val>
                                        </p:tav>
                                      </p:tavLst>
                                    </p:anim>
                                    <p:anim calcmode="lin" valueType="num">
                                      <p:cBhvr>
                                        <p:cTn id="69" dur="1000" fill="hold"/>
                                        <p:tgtEl>
                                          <p:spTgt spid="70"/>
                                        </p:tgtEl>
                                        <p:attrNameLst>
                                          <p:attrName>ppt_h</p:attrName>
                                        </p:attrNameLst>
                                      </p:cBhvr>
                                      <p:tavLst>
                                        <p:tav tm="0">
                                          <p:val>
                                            <p:strVal val="#ppt_h"/>
                                          </p:val>
                                        </p:tav>
                                        <p:tav tm="100000">
                                          <p:val>
                                            <p:strVal val="#ppt_h"/>
                                          </p:val>
                                        </p:tav>
                                      </p:tavLst>
                                    </p:anim>
                                    <p:animEffect transition="in" filter="fade">
                                      <p:cBhvr>
                                        <p:cTn id="70" dur="1000"/>
                                        <p:tgtEl>
                                          <p:spTgt spid="70"/>
                                        </p:tgtEl>
                                      </p:cBhvr>
                                    </p:animEffect>
                                  </p:childTnLst>
                                </p:cTn>
                              </p:par>
                              <p:par>
                                <p:cTn id="71" presetID="10"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2000"/>
                                        <p:tgtEl>
                                          <p:spTgt spid="71"/>
                                        </p:tgtEl>
                                      </p:cBhvr>
                                    </p:animEffect>
                                  </p:childTnLst>
                                </p:cTn>
                              </p:par>
                              <p:par>
                                <p:cTn id="74" presetID="10" presetClass="entr" presetSubtype="0" fill="hold" nodeType="with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2000"/>
                                        <p:tgtEl>
                                          <p:spTgt spid="64"/>
                                        </p:tgtEl>
                                      </p:cBhvr>
                                    </p:animEffect>
                                  </p:childTnLst>
                                </p:cTn>
                              </p:par>
                              <p:par>
                                <p:cTn id="77" presetID="10"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2000"/>
                                        <p:tgtEl>
                                          <p:spTgt spid="59"/>
                                        </p:tgtEl>
                                      </p:cBhvr>
                                    </p:animEffect>
                                  </p:childTnLst>
                                </p:cTn>
                              </p:par>
                              <p:par>
                                <p:cTn id="80" presetID="10"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2000"/>
                                        <p:tgtEl>
                                          <p:spTgt spid="53"/>
                                        </p:tgtEl>
                                      </p:cBhvr>
                                    </p:animEffect>
                                  </p:childTnLst>
                                </p:cTn>
                              </p:par>
                              <p:par>
                                <p:cTn id="83" presetID="10"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2000"/>
                                        <p:tgtEl>
                                          <p:spTgt spid="46"/>
                                        </p:tgtEl>
                                      </p:cBhvr>
                                    </p:animEffect>
                                  </p:childTnLst>
                                </p:cTn>
                              </p:par>
                              <p:par>
                                <p:cTn id="86" presetID="10" presetClass="entr" presetSubtype="0" fill="hold"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20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9"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2000" fill="hold"/>
                                        <p:tgtEl>
                                          <p:spTgt spid="62"/>
                                        </p:tgtEl>
                                        <p:attrNameLst>
                                          <p:attrName>ppt_x</p:attrName>
                                        </p:attrNameLst>
                                      </p:cBhvr>
                                      <p:tavLst>
                                        <p:tav tm="0">
                                          <p:val>
                                            <p:strVal val="0-#ppt_w/2"/>
                                          </p:val>
                                        </p:tav>
                                        <p:tav tm="100000">
                                          <p:val>
                                            <p:strVal val="#ppt_x"/>
                                          </p:val>
                                        </p:tav>
                                      </p:tavLst>
                                    </p:anim>
                                    <p:anim calcmode="lin" valueType="num">
                                      <p:cBhvr additive="base">
                                        <p:cTn id="94" dur="2000" fill="hold"/>
                                        <p:tgtEl>
                                          <p:spTgt spid="6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animBg="1"/>
      <p:bldP spid="48" grpId="0" animBg="1"/>
      <p:bldP spid="58" grpId="0" animBg="1"/>
      <p:bldP spid="63" grpId="0" animBg="1"/>
      <p:bldP spid="70" grpId="0" animBg="1"/>
      <p:bldP spid="7" grpId="0"/>
      <p:bldP spid="20" grpId="0"/>
      <p:bldP spid="21" grpId="0"/>
      <p:bldP spid="22" grpId="0"/>
      <p:bldP spid="24" grpId="0"/>
      <p:bldP spid="25" grpId="0"/>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7" name="Title 6"/>
          <p:cNvSpPr>
            <a:spLocks noGrp="1"/>
          </p:cNvSpPr>
          <p:nvPr>
            <p:ph type="ctrTitle"/>
          </p:nvPr>
        </p:nvSpPr>
        <p:spPr>
          <a:xfrm>
            <a:off x="1370013" y="914906"/>
            <a:ext cx="7043208" cy="1523494"/>
          </a:xfrm>
        </p:spPr>
        <p:txBody>
          <a:bodyPr/>
          <a:lstStyle/>
          <a:p>
            <a:pPr algn="ctr"/>
            <a:r>
              <a:rPr lang="en-US" sz="4400" dirty="0" smtClean="0"/>
              <a:t>Enhanced </a:t>
            </a:r>
            <a:r>
              <a:rPr lang="en-US" sz="4400" dirty="0"/>
              <a:t>Collaboration and Reporting</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52600" y="4876800"/>
            <a:ext cx="5819775" cy="1066800"/>
          </a:xfrm>
          <a:prstGeom prst="rect">
            <a:avLst/>
          </a:prstGeom>
        </p:spPr>
      </p:pic>
    </p:spTree>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1"/>
            <a:ext cx="8363938" cy="1163395"/>
          </a:xfrm>
        </p:spPr>
        <p:txBody>
          <a:bodyPr/>
          <a:lstStyle/>
          <a:p>
            <a:r>
              <a:rPr lang="en-US" dirty="0" smtClean="0">
                <a:gradFill flip="none" rotWithShape="1">
                  <a:gsLst>
                    <a:gs pos="0">
                      <a:srgbClr val="FFFFFF"/>
                    </a:gs>
                    <a:gs pos="86000">
                      <a:srgbClr val="FFFFFF"/>
                    </a:gs>
                  </a:gsLst>
                  <a:lin ang="5400000" scaled="0"/>
                  <a:tileRect/>
                </a:gradFill>
              </a:rPr>
              <a:t>Microsoft Project 2010</a:t>
            </a:r>
            <a:r>
              <a:rPr lang="en-US" dirty="0">
                <a:gradFill flip="none" rotWithShape="1">
                  <a:gsLst>
                    <a:gs pos="0">
                      <a:srgbClr val="FFFFFF"/>
                    </a:gs>
                    <a:gs pos="86000">
                      <a:srgbClr val="FFFFFF"/>
                    </a:gs>
                  </a:gsLst>
                  <a:lin ang="5400000" scaled="0"/>
                  <a:tileRect/>
                </a:gradFill>
              </a:rPr>
              <a:t/>
            </a:r>
            <a:br>
              <a:rPr lang="en-US" dirty="0">
                <a:gradFill flip="none" rotWithShape="1">
                  <a:gsLst>
                    <a:gs pos="0">
                      <a:srgbClr val="FFFFFF"/>
                    </a:gs>
                    <a:gs pos="86000">
                      <a:srgbClr val="FFFFFF"/>
                    </a:gs>
                  </a:gsLst>
                  <a:lin ang="5400000" scaled="0"/>
                  <a:tileRect/>
                </a:gradFill>
              </a:rPr>
            </a:br>
            <a:r>
              <a:rPr lang="en-US" sz="3600" i="1" dirty="0" smtClean="0">
                <a:gradFill>
                  <a:gsLst>
                    <a:gs pos="50000">
                      <a:srgbClr val="CDD804">
                        <a:lumMod val="40000"/>
                        <a:lumOff val="60000"/>
                      </a:srgbClr>
                    </a:gs>
                    <a:gs pos="100000">
                      <a:srgbClr val="CDD804"/>
                    </a:gs>
                  </a:gsLst>
                  <a:lin ang="5400000" scaled="0"/>
                </a:gradFill>
              </a:rPr>
              <a:t>Scalable and Connected Platform</a:t>
            </a:r>
            <a:endParaRPr lang="en-US" dirty="0"/>
          </a:p>
        </p:txBody>
      </p:sp>
      <p:sp>
        <p:nvSpPr>
          <p:cNvPr id="30" name="Rectangle 14"/>
          <p:cNvSpPr>
            <a:spLocks noChangeArrowheads="1"/>
          </p:cNvSpPr>
          <p:nvPr/>
        </p:nvSpPr>
        <p:spPr bwMode="auto">
          <a:xfrm>
            <a:off x="4572000" y="2362201"/>
            <a:ext cx="3934850" cy="15081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25425" indent="-225425" fontAlgn="base">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Extend Interoperability</a:t>
            </a:r>
          </a:p>
          <a:p>
            <a:pPr marL="225425" indent="-225425" fontAlgn="base">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Simplified Administration</a:t>
            </a:r>
          </a:p>
          <a:p>
            <a:pPr marL="225425" indent="-225425" fontAlgn="base">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Rich Platform Services</a:t>
            </a:r>
          </a:p>
          <a:p>
            <a:pPr marL="225425" indent="-225425" fontAlgn="base">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Developer Productivity</a:t>
            </a:r>
          </a:p>
        </p:txBody>
      </p:sp>
      <p:pic>
        <p:nvPicPr>
          <p:cNvPr id="32" name="Picture 31" descr="Servers.jpg"/>
          <p:cNvPicPr>
            <a:picLocks noChangeAspect="1"/>
          </p:cNvPicPr>
          <p:nvPr/>
        </p:nvPicPr>
        <p:blipFill>
          <a:blip r:embed="rId5"/>
          <a:stretch>
            <a:fillRect/>
          </a:stretch>
        </p:blipFill>
        <p:spPr>
          <a:xfrm>
            <a:off x="68706" y="2209800"/>
            <a:ext cx="4955528" cy="319125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39" name="Group 38"/>
          <p:cNvGrpSpPr>
            <a:grpSpLocks noChangeAspect="1"/>
          </p:cNvGrpSpPr>
          <p:nvPr/>
        </p:nvGrpSpPr>
        <p:grpSpPr>
          <a:xfrm>
            <a:off x="6165442" y="3854196"/>
            <a:ext cx="6015172" cy="6007608"/>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22" name="Group 21"/>
            <p:cNvGrpSpPr/>
            <p:nvPr/>
          </p:nvGrpSpPr>
          <p:grpSpPr>
            <a:xfrm rot="5400000">
              <a:off x="8983847" y="3634730"/>
              <a:ext cx="6484217" cy="6467271"/>
              <a:chOff x="8983847" y="3634730"/>
              <a:chExt cx="6484217" cy="6467271"/>
            </a:xfrm>
          </p:grpSpPr>
          <p:grpSp>
            <p:nvGrpSpPr>
              <p:cNvPr id="23" name="Group 29"/>
              <p:cNvGrpSpPr/>
              <p:nvPr/>
            </p:nvGrpSpPr>
            <p:grpSpPr>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7" name="TextBox 36"/>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Portfolio Management</a:t>
                  </a:r>
                </a:p>
              </p:txBody>
            </p:sp>
          </p:grpSp>
          <p:grpSp>
            <p:nvGrpSpPr>
              <p:cNvPr id="24" name="Group 31"/>
              <p:cNvGrpSpPr/>
              <p:nvPr/>
            </p:nvGrpSpPr>
            <p:grpSpPr>
              <a:xfrm>
                <a:off x="8984070" y="3635015"/>
                <a:ext cx="6483994" cy="6465482"/>
                <a:chOff x="3589572" y="1544321"/>
                <a:chExt cx="4922563" cy="4924641"/>
              </a:xfrm>
            </p:grpSpPr>
            <p:sp>
              <p:nvSpPr>
                <p:cNvPr id="34" name="Block Arc 33"/>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5" name="TextBox 34"/>
                <p:cNvSpPr txBox="1"/>
                <p:nvPr/>
              </p:nvSpPr>
              <p:spPr>
                <a:xfrm rot="2664417">
                  <a:off x="5597597" y="2466941"/>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User Experience</a:t>
                  </a:r>
                </a:p>
              </p:txBody>
            </p:sp>
          </p:grpSp>
          <p:grpSp>
            <p:nvGrpSpPr>
              <p:cNvPr id="25" name="Group 32"/>
              <p:cNvGrpSpPr/>
              <p:nvPr/>
            </p:nvGrpSpPr>
            <p:grpSpPr>
              <a:xfrm>
                <a:off x="8983847" y="3634730"/>
                <a:ext cx="6473626" cy="6462749"/>
                <a:chOff x="3588531" y="1544318"/>
                <a:chExt cx="4924647" cy="4922560"/>
              </a:xfrm>
            </p:grpSpPr>
            <p:sp>
              <p:nvSpPr>
                <p:cNvPr id="29" name="Block Arc 28"/>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3" name="TextBox 32"/>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26" name="Group 33"/>
              <p:cNvGrpSpPr/>
              <p:nvPr/>
            </p:nvGrpSpPr>
            <p:grpSpPr>
              <a:xfrm>
                <a:off x="8986339" y="3636519"/>
                <a:ext cx="6470889" cy="6465482"/>
                <a:chOff x="3590611" y="1545360"/>
                <a:chExt cx="4922563" cy="4924642"/>
              </a:xfrm>
            </p:grpSpPr>
            <p:sp>
              <p:nvSpPr>
                <p:cNvPr id="27" name="Block Arc 26"/>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28" name="TextBox 27"/>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5"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0"/>
            <a:ext cx="8363938" cy="1329595"/>
          </a:xfrm>
        </p:spPr>
        <p:txBody>
          <a:bodyPr/>
          <a:lstStyle/>
          <a:p>
            <a:pPr lvl="0"/>
            <a:r>
              <a:rPr lang="en-US" sz="4000" dirty="0" smtClean="0"/>
              <a:t>Scalable and Connected Platform</a:t>
            </a:r>
            <a:br>
              <a:rPr lang="en-US" sz="4000" dirty="0" smtClean="0"/>
            </a:br>
            <a:r>
              <a:rPr lang="en-US" sz="2800" i="1" dirty="0">
                <a:gradFill>
                  <a:gsLst>
                    <a:gs pos="50000">
                      <a:srgbClr val="CDD804">
                        <a:lumMod val="40000"/>
                        <a:lumOff val="60000"/>
                      </a:srgbClr>
                    </a:gs>
                    <a:gs pos="100000">
                      <a:srgbClr val="CDD804"/>
                    </a:gs>
                  </a:gsLst>
                  <a:lin ang="5400000" scaled="0"/>
                </a:gradFill>
                <a:sym typeface="Wingdings" pitchFamily="2" charset="2"/>
              </a:rPr>
              <a:t>Powerful work management delivered in familiar </a:t>
            </a:r>
            <a:r>
              <a:rPr lang="en-US" sz="2800" i="1" dirty="0" smtClean="0">
                <a:gradFill>
                  <a:gsLst>
                    <a:gs pos="50000">
                      <a:srgbClr val="CDD804">
                        <a:lumMod val="40000"/>
                        <a:lumOff val="60000"/>
                      </a:srgbClr>
                    </a:gs>
                    <a:gs pos="100000">
                      <a:srgbClr val="CDD804"/>
                    </a:gs>
                  </a:gsLst>
                  <a:lin ang="5400000" scaled="0"/>
                </a:gradFill>
                <a:sym typeface="Wingdings" pitchFamily="2" charset="2"/>
              </a:rPr>
              <a:t/>
            </a:r>
            <a:br>
              <a:rPr lang="en-US" sz="2800" i="1" dirty="0" smtClean="0">
                <a:gradFill>
                  <a:gsLst>
                    <a:gs pos="50000">
                      <a:srgbClr val="CDD804">
                        <a:lumMod val="40000"/>
                        <a:lumOff val="60000"/>
                      </a:srgbClr>
                    </a:gs>
                    <a:gs pos="100000">
                      <a:srgbClr val="CDD804"/>
                    </a:gs>
                  </a:gsLst>
                  <a:lin ang="5400000" scaled="0"/>
                </a:gradFill>
                <a:sym typeface="Wingdings" pitchFamily="2" charset="2"/>
              </a:rPr>
            </a:br>
            <a:r>
              <a:rPr lang="en-US" sz="2800" i="1" dirty="0" smtClean="0">
                <a:gradFill>
                  <a:gsLst>
                    <a:gs pos="50000">
                      <a:srgbClr val="CDD804">
                        <a:lumMod val="40000"/>
                        <a:lumOff val="60000"/>
                      </a:srgbClr>
                    </a:gs>
                    <a:gs pos="100000">
                      <a:srgbClr val="CDD804"/>
                    </a:gs>
                  </a:gsLst>
                  <a:lin ang="5400000" scaled="0"/>
                </a:gradFill>
                <a:sym typeface="Wingdings" pitchFamily="2" charset="2"/>
              </a:rPr>
              <a:t>and </a:t>
            </a:r>
            <a:r>
              <a:rPr lang="en-US" sz="2800" i="1" dirty="0">
                <a:gradFill>
                  <a:gsLst>
                    <a:gs pos="50000">
                      <a:srgbClr val="CDD804">
                        <a:lumMod val="40000"/>
                        <a:lumOff val="60000"/>
                      </a:srgbClr>
                    </a:gs>
                    <a:gs pos="100000">
                      <a:srgbClr val="CDD804"/>
                    </a:gs>
                  </a:gsLst>
                  <a:lin ang="5400000" scaled="0"/>
                </a:gradFill>
                <a:sym typeface="Wingdings" pitchFamily="2" charset="2"/>
              </a:rPr>
              <a:t>connected tools</a:t>
            </a:r>
          </a:p>
        </p:txBody>
      </p:sp>
      <p:sp>
        <p:nvSpPr>
          <p:cNvPr id="26" name="TextBox 25"/>
          <p:cNvSpPr txBox="1"/>
          <p:nvPr/>
        </p:nvSpPr>
        <p:spPr>
          <a:xfrm>
            <a:off x="3319533" y="4582838"/>
            <a:ext cx="2514600" cy="313932"/>
          </a:xfrm>
          <a:prstGeom prst="rect">
            <a:avLst/>
          </a:prstGeom>
          <a:noFill/>
        </p:spPr>
        <p:txBody>
          <a:bodyPr wrap="square" rtlCol="0">
            <a:spAutoFit/>
          </a:bodyPr>
          <a:lstStyle/>
          <a:p>
            <a:pPr marR="0" indent="0" algn="ctr" defTabSz="914099" fontAlgn="base">
              <a:lnSpc>
                <a:spcPct val="90000"/>
              </a:lnSpc>
              <a:spcBef>
                <a:spcPct val="0"/>
              </a:spcBef>
              <a:spcAft>
                <a:spcPct val="0"/>
              </a:spcAft>
              <a:buClrTx/>
              <a:buSzTx/>
              <a:buFontTx/>
              <a:buNone/>
              <a:tabLst/>
              <a:defRPr/>
            </a:pPr>
            <a:r>
              <a:rPr lang="en-US" sz="1600" kern="0" dirty="0" smtClean="0">
                <a:gradFill>
                  <a:gsLst>
                    <a:gs pos="0">
                      <a:srgbClr val="FFFFFF"/>
                    </a:gs>
                    <a:gs pos="100000">
                      <a:srgbClr val="FFFFFF"/>
                    </a:gs>
                  </a:gsLst>
                  <a:lin ang="5400000" scaled="0"/>
                </a:gradFill>
              </a:rPr>
              <a:t>Project Server Interface</a:t>
            </a:r>
            <a:endParaRPr lang="en-US" sz="1600" kern="0" dirty="0">
              <a:gradFill>
                <a:gsLst>
                  <a:gs pos="0">
                    <a:srgbClr val="FFFFFF"/>
                  </a:gs>
                  <a:gs pos="100000">
                    <a:srgbClr val="FFFFFF"/>
                  </a:gs>
                </a:gsLst>
                <a:lin ang="5400000" scaled="0"/>
              </a:gradFill>
            </a:endParaRPr>
          </a:p>
        </p:txBody>
      </p:sp>
      <p:grpSp>
        <p:nvGrpSpPr>
          <p:cNvPr id="27" name="Group 26"/>
          <p:cNvGrpSpPr>
            <a:grpSpLocks noChangeAspect="1"/>
          </p:cNvGrpSpPr>
          <p:nvPr/>
        </p:nvGrpSpPr>
        <p:grpSpPr>
          <a:xfrm>
            <a:off x="4387743" y="3749057"/>
            <a:ext cx="365254" cy="871881"/>
            <a:chOff x="6475412" y="1759758"/>
            <a:chExt cx="537940" cy="1284090"/>
          </a:xfrm>
        </p:grpSpPr>
        <p:sp>
          <p:nvSpPr>
            <p:cNvPr id="30" name="Freeform 31"/>
            <p:cNvSpPr>
              <a:spLocks/>
            </p:cNvSpPr>
            <p:nvPr/>
          </p:nvSpPr>
          <p:spPr bwMode="auto">
            <a:xfrm>
              <a:off x="6475412" y="1984208"/>
              <a:ext cx="332901" cy="1059640"/>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31" name="Freeform 31"/>
            <p:cNvSpPr>
              <a:spLocks/>
            </p:cNvSpPr>
            <p:nvPr/>
          </p:nvSpPr>
          <p:spPr bwMode="auto">
            <a:xfrm rot="10800000">
              <a:off x="6680451" y="1759758"/>
              <a:ext cx="332901" cy="105964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pic>
        <p:nvPicPr>
          <p:cNvPr id="32" name="Picture 7" descr="\\SERVER3\InternalBin\Resource DVD\DVD_ART36\Logos\Exchange Server (brand)\exchange server brand rev h.png"/>
          <p:cNvPicPr>
            <a:picLocks noChangeAspect="1" noChangeArrowheads="1"/>
          </p:cNvPicPr>
          <p:nvPr/>
        </p:nvPicPr>
        <p:blipFill>
          <a:blip r:embed="rId4"/>
          <a:srcRect/>
          <a:stretch>
            <a:fillRect/>
          </a:stretch>
        </p:blipFill>
        <p:spPr bwMode="auto">
          <a:xfrm>
            <a:off x="4746168" y="1907601"/>
            <a:ext cx="3351691" cy="639605"/>
          </a:xfrm>
          <a:prstGeom prst="rect">
            <a:avLst/>
          </a:prstGeom>
          <a:noFill/>
        </p:spPr>
      </p:pic>
      <p:pic>
        <p:nvPicPr>
          <p:cNvPr id="38" name="Picture 9" descr="\\SERVER3\InternalBin\Resource DVD\DVD_ART36\Logos\Microsoft Dynamics\Dynamics - overall brand\dynamics brand rev h.png"/>
          <p:cNvPicPr>
            <a:picLocks noChangeAspect="1" noChangeArrowheads="1"/>
          </p:cNvPicPr>
          <p:nvPr/>
        </p:nvPicPr>
        <p:blipFill>
          <a:blip r:embed="rId5"/>
          <a:srcRect/>
          <a:stretch>
            <a:fillRect/>
          </a:stretch>
        </p:blipFill>
        <p:spPr bwMode="auto">
          <a:xfrm>
            <a:off x="805626" y="2743514"/>
            <a:ext cx="3751298" cy="842130"/>
          </a:xfrm>
          <a:prstGeom prst="rect">
            <a:avLst/>
          </a:prstGeom>
          <a:noFill/>
        </p:spPr>
      </p:pic>
      <p:cxnSp>
        <p:nvCxnSpPr>
          <p:cNvPr id="42" name="Straight Connector 41"/>
          <p:cNvCxnSpPr/>
          <p:nvPr/>
        </p:nvCxnSpPr>
        <p:spPr>
          <a:xfrm>
            <a:off x="-680967" y="2509106"/>
            <a:ext cx="3886200" cy="3429000"/>
          </a:xfrm>
          <a:prstGeom prst="line">
            <a:avLst/>
          </a:prstGeom>
          <a:noFill/>
          <a:ln w="22225" cap="flat" cmpd="sng" algn="ctr">
            <a:gradFill flip="none" rotWithShape="1">
              <a:gsLst>
                <a:gs pos="0">
                  <a:srgbClr val="FFFFFF">
                    <a:alpha val="0"/>
                  </a:srgbClr>
                </a:gs>
                <a:gs pos="50000">
                  <a:srgbClr val="FFFFFF"/>
                </a:gs>
                <a:gs pos="100000">
                  <a:srgbClr val="FFFFFF">
                    <a:alpha val="0"/>
                  </a:srgbClr>
                </a:gs>
              </a:gsLst>
              <a:lin ang="0" scaled="1"/>
              <a:tileRect/>
            </a:gradFill>
            <a:prstDash val="dash"/>
          </a:ln>
          <a:effectLst>
            <a:outerShdw blurRad="127000" algn="ctr" rotWithShape="0">
              <a:srgbClr val="FFFFFF"/>
            </a:outerShdw>
          </a:effectLst>
        </p:spPr>
      </p:cxnSp>
      <p:cxnSp>
        <p:nvCxnSpPr>
          <p:cNvPr id="43" name="Straight Connector 42"/>
          <p:cNvCxnSpPr/>
          <p:nvPr/>
        </p:nvCxnSpPr>
        <p:spPr>
          <a:xfrm rot="10800000" flipV="1">
            <a:off x="5948433" y="2432906"/>
            <a:ext cx="4038600" cy="3505200"/>
          </a:xfrm>
          <a:prstGeom prst="line">
            <a:avLst/>
          </a:prstGeom>
          <a:noFill/>
          <a:ln w="22225" cap="flat" cmpd="sng" algn="ctr">
            <a:gradFill flip="none" rotWithShape="1">
              <a:gsLst>
                <a:gs pos="0">
                  <a:srgbClr val="FFFFFF">
                    <a:alpha val="0"/>
                  </a:srgbClr>
                </a:gs>
                <a:gs pos="50000">
                  <a:srgbClr val="FFFFFF"/>
                </a:gs>
                <a:gs pos="100000">
                  <a:srgbClr val="FFFFFF">
                    <a:alpha val="0"/>
                  </a:srgbClr>
                </a:gs>
              </a:gsLst>
              <a:lin ang="0" scaled="1"/>
              <a:tileRect/>
            </a:gradFill>
            <a:prstDash val="dash"/>
          </a:ln>
          <a:effectLst>
            <a:outerShdw blurRad="127000" algn="ctr" rotWithShape="0">
              <a:srgbClr val="FFFFFF"/>
            </a:outerShdw>
          </a:effectLst>
        </p:spPr>
      </p:cxnSp>
      <p:sp>
        <p:nvSpPr>
          <p:cNvPr id="44" name="Rectangle 43"/>
          <p:cNvSpPr/>
          <p:nvPr/>
        </p:nvSpPr>
        <p:spPr bwMode="auto">
          <a:xfrm flipH="1">
            <a:off x="-1" y="5763938"/>
            <a:ext cx="9144001" cy="1094062"/>
          </a:xfrm>
          <a:prstGeom prst="rect">
            <a:avLst/>
          </a:prstGeom>
          <a:gradFill flip="none" rotWithShape="1">
            <a:gsLst>
              <a:gs pos="0">
                <a:srgbClr val="000000">
                  <a:alpha val="0"/>
                </a:srgbClr>
              </a:gs>
              <a:gs pos="50000">
                <a:srgbClr val="000000">
                  <a:alpha val="50000"/>
                </a:srgbClr>
              </a:gs>
              <a:gs pos="70000">
                <a:srgbClr val="000000">
                  <a:alpha val="50000"/>
                </a:srgbClr>
              </a:gs>
              <a:gs pos="100000">
                <a:srgbClr val="000000">
                  <a:alpha val="5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buSzPct val="120000"/>
              <a:defRPr/>
            </a:pPr>
            <a:endParaRPr lang="en-US" sz="2400" kern="0" dirty="0" smtClean="0">
              <a:solidFill>
                <a:sysClr val="windowText" lastClr="000000"/>
              </a:solidFill>
              <a:latin typeface="Segoe UI" pitchFamily="34" charset="0"/>
              <a:cs typeface="Segoe UI" pitchFamily="34" charset="0"/>
            </a:endParaRPr>
          </a:p>
        </p:txBody>
      </p:sp>
      <p:sp>
        <p:nvSpPr>
          <p:cNvPr id="45" name="Rectangle 44"/>
          <p:cNvSpPr/>
          <p:nvPr/>
        </p:nvSpPr>
        <p:spPr bwMode="auto">
          <a:xfrm>
            <a:off x="0" y="4925738"/>
            <a:ext cx="9144000" cy="914400"/>
          </a:xfrm>
          <a:prstGeom prst="rect">
            <a:avLst/>
          </a:prstGeom>
          <a:gradFill flip="none" rotWithShape="1">
            <a:gsLst>
              <a:gs pos="0">
                <a:srgbClr val="000000">
                  <a:alpha val="0"/>
                </a:srgbClr>
              </a:gs>
              <a:gs pos="50000">
                <a:srgbClr val="000000">
                  <a:alpha val="50000"/>
                </a:srgbClr>
              </a:gs>
              <a:gs pos="70000">
                <a:srgbClr val="000000">
                  <a:alpha val="50000"/>
                </a:srgbClr>
              </a:gs>
              <a:gs pos="100000">
                <a:srgbClr val="000000">
                  <a:alpha val="5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buSzPct val="120000"/>
              <a:defRPr/>
            </a:pPr>
            <a:endParaRPr lang="en-US" sz="2400" kern="0" dirty="0" smtClean="0">
              <a:solidFill>
                <a:sysClr val="windowText" lastClr="000000"/>
              </a:solidFill>
              <a:latin typeface="Segoe UI" pitchFamily="34" charset="0"/>
              <a:cs typeface="Segoe UI" pitchFamily="34" charset="0"/>
            </a:endParaRPr>
          </a:p>
        </p:txBody>
      </p:sp>
      <p:grpSp>
        <p:nvGrpSpPr>
          <p:cNvPr id="46" name="Group 45"/>
          <p:cNvGrpSpPr/>
          <p:nvPr/>
        </p:nvGrpSpPr>
        <p:grpSpPr>
          <a:xfrm>
            <a:off x="2239854" y="5216667"/>
            <a:ext cx="4171616" cy="1376175"/>
            <a:chOff x="3757433" y="4939129"/>
            <a:chExt cx="4171616" cy="1376175"/>
          </a:xfrm>
        </p:grpSpPr>
        <p:grpSp>
          <p:nvGrpSpPr>
            <p:cNvPr id="47" name="Group 34"/>
            <p:cNvGrpSpPr/>
            <p:nvPr/>
          </p:nvGrpSpPr>
          <p:grpSpPr>
            <a:xfrm>
              <a:off x="3757433" y="4939129"/>
              <a:ext cx="4171616" cy="1376175"/>
              <a:chOff x="3757433" y="4939129"/>
              <a:chExt cx="4171616" cy="1376175"/>
            </a:xfrm>
          </p:grpSpPr>
          <p:pic>
            <p:nvPicPr>
              <p:cNvPr id="49" name="Picture 5" descr="C:\Users\mitchelld\Desktop\NotReady_for_Primetime_6-26\SharePoint Server 2010\SharePoint Server 2010 (brand)\sharepoint server 2010 h bl.png"/>
              <p:cNvPicPr>
                <a:picLocks noChangeAspect="1" noChangeArrowheads="1"/>
              </p:cNvPicPr>
              <p:nvPr/>
            </p:nvPicPr>
            <p:blipFill>
              <a:blip r:embed="rId6"/>
              <a:stretch>
                <a:fillRect/>
              </a:stretch>
            </p:blipFill>
            <p:spPr bwMode="auto">
              <a:xfrm>
                <a:off x="4328792" y="5765745"/>
                <a:ext cx="3521574" cy="549559"/>
              </a:xfrm>
              <a:prstGeom prst="rect">
                <a:avLst/>
              </a:prstGeom>
              <a:noFill/>
            </p:spPr>
          </p:pic>
          <p:pic>
            <p:nvPicPr>
              <p:cNvPr id="50" name="Picture 3" descr="C:\Users\mitchelld\Desktop\NotReady_for_Primetime_6-26\Project Server 2010\Project Server 2010 (brand)\project server 2010 v bl.png"/>
              <p:cNvPicPr>
                <a:picLocks noChangeAspect="1" noChangeArrowheads="1"/>
              </p:cNvPicPr>
              <p:nvPr/>
            </p:nvPicPr>
            <p:blipFill>
              <a:blip r:embed="rId7"/>
              <a:stretch>
                <a:fillRect/>
              </a:stretch>
            </p:blipFill>
            <p:spPr bwMode="auto">
              <a:xfrm>
                <a:off x="6183111" y="4939129"/>
                <a:ext cx="1745938" cy="320040"/>
              </a:xfrm>
              <a:prstGeom prst="rect">
                <a:avLst/>
              </a:prstGeom>
              <a:noFill/>
            </p:spPr>
          </p:pic>
          <p:pic>
            <p:nvPicPr>
              <p:cNvPr id="51" name="Picture 4" descr="C:\Users\mitchelld\Desktop\Project-Pro10_v_rgb.png"/>
              <p:cNvPicPr>
                <a:picLocks noChangeAspect="1" noChangeArrowheads="1"/>
              </p:cNvPicPr>
              <p:nvPr/>
            </p:nvPicPr>
            <p:blipFill>
              <a:blip r:embed="rId8">
                <a:lum/>
              </a:blip>
              <a:stretch>
                <a:fillRect/>
              </a:stretch>
            </p:blipFill>
            <p:spPr bwMode="auto">
              <a:xfrm>
                <a:off x="3757433" y="4939129"/>
                <a:ext cx="2220488" cy="320040"/>
              </a:xfrm>
              <a:prstGeom prst="rect">
                <a:avLst/>
              </a:prstGeom>
              <a:noFill/>
            </p:spPr>
          </p:pic>
        </p:grpSp>
        <p:pic>
          <p:nvPicPr>
            <p:cNvPr id="48" name="Picture 2" descr="\\SERVER3\InternalBin\Resource DVD\DVD_ART36\Artwork_Imagery\Icons - Illustrations\Symbols\plus sign.png"/>
            <p:cNvPicPr>
              <a:picLocks noChangeAspect="1" noChangeArrowheads="1"/>
            </p:cNvPicPr>
            <p:nvPr/>
          </p:nvPicPr>
          <p:blipFill>
            <a:blip r:embed="rId9"/>
            <a:srcRect/>
            <a:stretch>
              <a:fillRect/>
            </a:stretch>
          </p:blipFill>
          <p:spPr bwMode="auto">
            <a:xfrm>
              <a:off x="5889800" y="5372100"/>
              <a:ext cx="400746" cy="411480"/>
            </a:xfrm>
            <a:prstGeom prst="rect">
              <a:avLst/>
            </a:prstGeom>
            <a:noFill/>
          </p:spPr>
        </p:pic>
      </p:grpSp>
      <p:grpSp>
        <p:nvGrpSpPr>
          <p:cNvPr id="52" name="Group 51"/>
          <p:cNvGrpSpPr/>
          <p:nvPr/>
        </p:nvGrpSpPr>
        <p:grpSpPr>
          <a:xfrm>
            <a:off x="5259009" y="5249588"/>
            <a:ext cx="4102701" cy="1123950"/>
            <a:chOff x="7643812" y="4953000"/>
            <a:chExt cx="4102701" cy="1123950"/>
          </a:xfrm>
        </p:grpSpPr>
        <p:sp>
          <p:nvSpPr>
            <p:cNvPr id="53" name="Rectangle 52"/>
            <p:cNvSpPr/>
            <p:nvPr/>
          </p:nvSpPr>
          <p:spPr bwMode="auto">
            <a:xfrm>
              <a:off x="7923212" y="4953000"/>
              <a:ext cx="3823301" cy="1123950"/>
            </a:xfrm>
            <a:prstGeom prst="rect">
              <a:avLst/>
            </a:prstGeom>
            <a:gradFill flip="none" rotWithShape="1">
              <a:gsLst>
                <a:gs pos="0">
                  <a:srgbClr val="FFFFFF">
                    <a:alpha val="0"/>
                  </a:srgbClr>
                </a:gs>
                <a:gs pos="29000">
                  <a:srgbClr val="FFFFFF"/>
                </a:gs>
                <a:gs pos="100000">
                  <a:srgbClr val="FFFFFF">
                    <a:alpha val="0"/>
                  </a:srgbClr>
                </a:gs>
              </a:gsLst>
              <a:lin ang="0" scaled="0"/>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0" bIns="0" numCol="1" rtlCol="0" anchor="ctr" anchorCtr="0" compatLnSpc="1">
              <a:prstTxWarp prst="textNoShape">
                <a:avLst/>
              </a:prstTxWarp>
            </a:bodyPr>
            <a:lstStyle/>
            <a:p>
              <a:pPr algn="ctr" fontAlgn="base">
                <a:lnSpc>
                  <a:spcPct val="90000"/>
                </a:lnSpc>
                <a:spcBef>
                  <a:spcPct val="0"/>
                </a:spcBef>
                <a:spcAft>
                  <a:spcPct val="0"/>
                </a:spcAft>
                <a:buSzPct val="120000"/>
                <a:defRPr/>
              </a:pPr>
              <a:r>
                <a:rPr lang="en-US" sz="2000" dirty="0" smtClean="0">
                  <a:gradFill>
                    <a:gsLst>
                      <a:gs pos="50000">
                        <a:schemeClr val="bg1"/>
                      </a:gs>
                      <a:gs pos="100000">
                        <a:schemeClr val="bg1"/>
                      </a:gs>
                    </a:gsLst>
                    <a:lin ang="0" scaled="1"/>
                  </a:gradFill>
                  <a:latin typeface="Kozuka Gothic Pro H" pitchFamily="34" charset="-128"/>
                  <a:ea typeface="ＭＳ Ｐゴシック"/>
                </a:rPr>
                <a:t>EPM SOLUTION</a:t>
              </a:r>
            </a:p>
          </p:txBody>
        </p:sp>
        <p:sp>
          <p:nvSpPr>
            <p:cNvPr id="54" name="TextBox 53"/>
            <p:cNvSpPr txBox="1"/>
            <p:nvPr/>
          </p:nvSpPr>
          <p:spPr>
            <a:xfrm>
              <a:off x="7643812" y="5054600"/>
              <a:ext cx="488916" cy="830997"/>
            </a:xfrm>
            <a:prstGeom prst="rect">
              <a:avLst/>
            </a:prstGeom>
            <a:noFill/>
          </p:spPr>
          <p:txBody>
            <a:bodyPr wrap="none" lIns="0" tIns="0" rIns="0" bIns="0" rtlCol="0" anchor="ctr">
              <a:spAutoFit/>
            </a:bodyPr>
            <a:lstStyle/>
            <a:p>
              <a:r>
                <a:rPr lang="en-US" sz="5400" b="1" dirty="0" smtClean="0">
                  <a:gradFill>
                    <a:gsLst>
                      <a:gs pos="0">
                        <a:schemeClr val="tx1"/>
                      </a:gs>
                      <a:gs pos="86000">
                        <a:schemeClr val="tx1"/>
                      </a:gs>
                    </a:gsLst>
                    <a:lin ang="5400000" scaled="0"/>
                  </a:gradFill>
                  <a:effectLst>
                    <a:outerShdw blurRad="50800" dist="38100" dir="2700000" algn="tl" rotWithShape="0">
                      <a:prstClr val="black">
                        <a:alpha val="40000"/>
                      </a:prstClr>
                    </a:outerShdw>
                  </a:effectLst>
                </a:rPr>
                <a:t>=</a:t>
              </a:r>
            </a:p>
          </p:txBody>
        </p:sp>
      </p:grpSp>
      <p:pic>
        <p:nvPicPr>
          <p:cNvPr id="55" name="Picture 5" descr="C:\Users\swinard\Desktop\Office 2010 Assest\Ofc-2010_c_r.png"/>
          <p:cNvPicPr>
            <a:picLocks noChangeAspect="1" noChangeArrowheads="1"/>
          </p:cNvPicPr>
          <p:nvPr/>
        </p:nvPicPr>
        <p:blipFill>
          <a:blip r:embed="rId10"/>
          <a:stretch>
            <a:fillRect/>
          </a:stretch>
        </p:blipFill>
        <p:spPr bwMode="auto">
          <a:xfrm>
            <a:off x="1383567" y="1877560"/>
            <a:ext cx="2595416" cy="699686"/>
          </a:xfrm>
          <a:prstGeom prst="rect">
            <a:avLst/>
          </a:prstGeom>
          <a:noFill/>
          <a:effectLst>
            <a:outerShdw blurRad="50800" dist="38100" dir="2700000" sx="98000" sy="98000" algn="tl" rotWithShape="0">
              <a:prstClr val="black">
                <a:alpha val="50000"/>
              </a:prstClr>
            </a:outerShdw>
          </a:effectLst>
        </p:spPr>
      </p:pic>
      <p:pic>
        <p:nvPicPr>
          <p:cNvPr id="3" name="Picture 2"/>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4805455" y="2631608"/>
            <a:ext cx="3471862" cy="89264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8736E-6 0.00069 L -0.20002 0.00069 " pathEditMode="relative" rAng="0" ptsTypes="AA">
                                      <p:cBhvr>
                                        <p:cTn id="6" dur="2000" fill="hold"/>
                                        <p:tgtEl>
                                          <p:spTgt spid="46"/>
                                        </p:tgtEl>
                                        <p:attrNameLst>
                                          <p:attrName>ppt_x</p:attrName>
                                          <p:attrName>ppt_y</p:attrName>
                                        </p:attrNameLst>
                                      </p:cBhvr>
                                      <p:rCtr x="-100" y="0"/>
                                    </p:animMotion>
                                  </p:childTnLst>
                                </p:cTn>
                              </p:par>
                              <p:par>
                                <p:cTn id="7" presetID="53" presetClass="entr" presetSubtype="0" fill="hold" nodeType="withEffect">
                                  <p:stCondLst>
                                    <p:cond delay="300"/>
                                  </p:stCondLst>
                                  <p:childTnLst>
                                    <p:set>
                                      <p:cBhvr>
                                        <p:cTn id="8" dur="1" fill="hold">
                                          <p:stCondLst>
                                            <p:cond delay="0"/>
                                          </p:stCondLst>
                                        </p:cTn>
                                        <p:tgtEl>
                                          <p:spTgt spid="52"/>
                                        </p:tgtEl>
                                        <p:attrNameLst>
                                          <p:attrName>style.visibility</p:attrName>
                                        </p:attrNameLst>
                                      </p:cBhvr>
                                      <p:to>
                                        <p:strVal val="visible"/>
                                      </p:to>
                                    </p:set>
                                    <p:anim calcmode="lin" valueType="num">
                                      <p:cBhvr>
                                        <p:cTn id="9" dur="1700" fill="hold"/>
                                        <p:tgtEl>
                                          <p:spTgt spid="52"/>
                                        </p:tgtEl>
                                        <p:attrNameLst>
                                          <p:attrName>ppt_w</p:attrName>
                                        </p:attrNameLst>
                                      </p:cBhvr>
                                      <p:tavLst>
                                        <p:tav tm="0">
                                          <p:val>
                                            <p:fltVal val="0"/>
                                          </p:val>
                                        </p:tav>
                                        <p:tav tm="100000">
                                          <p:val>
                                            <p:strVal val="#ppt_w"/>
                                          </p:val>
                                        </p:tav>
                                      </p:tavLst>
                                    </p:anim>
                                    <p:anim calcmode="lin" valueType="num">
                                      <p:cBhvr>
                                        <p:cTn id="10" dur="1700" fill="hold"/>
                                        <p:tgtEl>
                                          <p:spTgt spid="52"/>
                                        </p:tgtEl>
                                        <p:attrNameLst>
                                          <p:attrName>ppt_h</p:attrName>
                                        </p:attrNameLst>
                                      </p:cBhvr>
                                      <p:tavLst>
                                        <p:tav tm="0">
                                          <p:val>
                                            <p:fltVal val="0"/>
                                          </p:val>
                                        </p:tav>
                                        <p:tav tm="100000">
                                          <p:val>
                                            <p:strVal val="#ppt_h"/>
                                          </p:val>
                                        </p:tav>
                                      </p:tavLst>
                                    </p:anim>
                                    <p:animEffect transition="in" filter="fade">
                                      <p:cBhvr>
                                        <p:cTn id="11" dur="17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218577" y="2044702"/>
            <a:ext cx="9325021" cy="4813299"/>
          </a:xfrm>
          <a:prstGeom prst="rect">
            <a:avLst/>
          </a:prstGeom>
          <a:noFill/>
        </p:spPr>
      </p:pic>
      <p:sp>
        <p:nvSpPr>
          <p:cNvPr id="4" name="Title 3"/>
          <p:cNvSpPr>
            <a:spLocks noGrp="1"/>
          </p:cNvSpPr>
          <p:nvPr>
            <p:ph type="title"/>
          </p:nvPr>
        </p:nvSpPr>
        <p:spPr/>
        <p:txBody>
          <a:bodyPr>
            <a:noAutofit/>
          </a:bodyPr>
          <a:lstStyle/>
          <a:p>
            <a:r>
              <a:rPr lang="en-US" sz="4000" dirty="0" smtClean="0"/>
              <a:t>Scalable and Connected Platform</a:t>
            </a:r>
            <a:r>
              <a:rPr lang="en-US" dirty="0" smtClean="0"/>
              <a:t/>
            </a:r>
            <a:br>
              <a:rPr lang="en-US" dirty="0" smtClean="0"/>
            </a:br>
            <a:r>
              <a:rPr lang="en-US" sz="2800" i="1" dirty="0">
                <a:gradFill>
                  <a:gsLst>
                    <a:gs pos="50000">
                      <a:srgbClr val="CDD804">
                        <a:lumMod val="40000"/>
                        <a:lumOff val="60000"/>
                      </a:srgbClr>
                    </a:gs>
                    <a:gs pos="100000">
                      <a:srgbClr val="CDD804"/>
                    </a:gs>
                  </a:gsLst>
                  <a:lin ang="5400000" scaled="0"/>
                </a:gradFill>
                <a:sym typeface="Wingdings" pitchFamily="2" charset="2"/>
              </a:rPr>
              <a:t>Simplified Administration </a:t>
            </a:r>
          </a:p>
        </p:txBody>
      </p:sp>
      <p:sp>
        <p:nvSpPr>
          <p:cNvPr id="8" name="Text Placeholder 7"/>
          <p:cNvSpPr>
            <a:spLocks noGrp="1"/>
          </p:cNvSpPr>
          <p:nvPr>
            <p:ph type="body" sz="quarter" idx="10"/>
          </p:nvPr>
        </p:nvSpPr>
        <p:spPr>
          <a:xfrm>
            <a:off x="4572001" y="1371601"/>
            <a:ext cx="4419599" cy="4031873"/>
          </a:xfrm>
        </p:spPr>
        <p:txBody>
          <a:bodyPr/>
          <a:lstStyle/>
          <a:p>
            <a:pPr marL="282575" indent="-282575">
              <a:spcBef>
                <a:spcPts val="384"/>
              </a:spcBef>
            </a:pPr>
            <a:r>
              <a:rPr lang="en-US" sz="2000" b="1" dirty="0" smtClean="0"/>
              <a:t>Centralized administration –</a:t>
            </a:r>
            <a:r>
              <a:rPr lang="en-US" sz="2000" dirty="0" smtClean="0"/>
              <a:t> One stop console for managing both project and portfolio management capabilities</a:t>
            </a:r>
          </a:p>
          <a:p>
            <a:pPr marL="282575" indent="-282575">
              <a:spcBef>
                <a:spcPts val="384"/>
              </a:spcBef>
            </a:pPr>
            <a:r>
              <a:rPr lang="en-US" sz="2000" b="1" smtClean="0"/>
              <a:t>User </a:t>
            </a:r>
            <a:r>
              <a:rPr lang="en-US" sz="2000" b="1" dirty="0" smtClean="0"/>
              <a:t>Delegation – </a:t>
            </a:r>
            <a:r>
              <a:rPr lang="en-US" sz="2000" dirty="0" smtClean="0"/>
              <a:t>Easily specify colleagues to act as your delegate when out of the office</a:t>
            </a:r>
          </a:p>
          <a:p>
            <a:pPr marL="282575" indent="-282575">
              <a:spcBef>
                <a:spcPts val="384"/>
              </a:spcBef>
            </a:pPr>
            <a:r>
              <a:rPr lang="en-US" sz="2000" b="1" dirty="0" smtClean="0"/>
              <a:t>Departmental Fields – </a:t>
            </a:r>
            <a:r>
              <a:rPr lang="en-US" sz="2000" dirty="0" smtClean="0"/>
              <a:t>Provide a level of autonomy while maintaining enterprise standardization and control</a:t>
            </a:r>
          </a:p>
          <a:p>
            <a:pPr marL="282575" indent="-282575">
              <a:spcBef>
                <a:spcPts val="384"/>
              </a:spcBef>
            </a:pPr>
            <a:r>
              <a:rPr lang="en-US" sz="2000" b="1" dirty="0" smtClean="0"/>
              <a:t>Cube Administration – </a:t>
            </a:r>
            <a:r>
              <a:rPr lang="en-US" sz="2000" dirty="0" smtClean="0"/>
              <a:t>Enhanced administration interface to visualize status and manage cubes</a:t>
            </a:r>
          </a:p>
        </p:txBody>
      </p:sp>
      <p:sp>
        <p:nvSpPr>
          <p:cNvPr id="10" name="Text Box 6"/>
          <p:cNvSpPr txBox="1">
            <a:spLocks noChangeArrowheads="1"/>
          </p:cNvSpPr>
          <p:nvPr/>
        </p:nvSpPr>
        <p:spPr bwMode="auto">
          <a:xfrm>
            <a:off x="2330451" y="1676400"/>
            <a:ext cx="184731" cy="400110"/>
          </a:xfrm>
          <a:prstGeom prst="rect">
            <a:avLst/>
          </a:prstGeom>
          <a:noFill/>
          <a:ln w="12700">
            <a:noFill/>
            <a:miter lim="800000"/>
            <a:headEnd/>
            <a:tailEnd/>
          </a:ln>
          <a:effectLst/>
        </p:spPr>
        <p:txBody>
          <a:bodyPr wrap="none">
            <a:spAutoFit/>
          </a:bodyPr>
          <a:lstStyle/>
          <a:p>
            <a:pPr>
              <a:defRPr/>
            </a:pPr>
            <a:endParaRPr lang="en-US" sz="2000" dirty="0">
              <a:solidFill>
                <a:schemeClr val="accent1"/>
              </a:solidFill>
              <a:effectLst>
                <a:outerShdw blurRad="38100" dist="38100" dir="2700000" algn="tl">
                  <a:srgbClr val="000000"/>
                </a:outerShdw>
              </a:effectLst>
              <a:latin typeface="Segoe"/>
            </a:endParaRPr>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2233" y="1828800"/>
            <a:ext cx="5234830" cy="3397681"/>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4" name="Title 3"/>
          <p:cNvSpPr>
            <a:spLocks noGrp="1"/>
          </p:cNvSpPr>
          <p:nvPr>
            <p:ph type="title"/>
          </p:nvPr>
        </p:nvSpPr>
        <p:spPr/>
        <p:txBody>
          <a:bodyPr>
            <a:noAutofit/>
          </a:bodyPr>
          <a:lstStyle/>
          <a:p>
            <a:r>
              <a:rPr lang="en-US" sz="4000" dirty="0" smtClean="0"/>
              <a:t>Scalable and Connected Platform</a:t>
            </a:r>
            <a:r>
              <a:rPr lang="en-US" dirty="0" smtClean="0"/>
              <a:t/>
            </a:r>
            <a:br>
              <a:rPr lang="en-US" dirty="0" smtClean="0"/>
            </a:br>
            <a:r>
              <a:rPr lang="en-US" sz="2800" i="1" dirty="0">
                <a:gradFill>
                  <a:gsLst>
                    <a:gs pos="50000">
                      <a:srgbClr val="CDD804">
                        <a:lumMod val="40000"/>
                        <a:lumOff val="60000"/>
                      </a:srgbClr>
                    </a:gs>
                    <a:gs pos="100000">
                      <a:srgbClr val="CDD804"/>
                    </a:gs>
                  </a:gsLst>
                  <a:lin ang="5400000" scaled="0"/>
                </a:gradFill>
                <a:sym typeface="Wingdings" pitchFamily="2" charset="2"/>
              </a:rPr>
              <a:t>Extensible and Scalable Platform</a:t>
            </a:r>
          </a:p>
        </p:txBody>
      </p:sp>
      <p:sp>
        <p:nvSpPr>
          <p:cNvPr id="8" name="Text Placeholder 7"/>
          <p:cNvSpPr>
            <a:spLocks noGrp="1"/>
          </p:cNvSpPr>
          <p:nvPr>
            <p:ph type="body" sz="quarter" idx="10"/>
          </p:nvPr>
        </p:nvSpPr>
        <p:spPr>
          <a:xfrm>
            <a:off x="4191000" y="2043045"/>
            <a:ext cx="4648200" cy="3900555"/>
          </a:xfrm>
        </p:spPr>
        <p:txBody>
          <a:bodyPr/>
          <a:lstStyle/>
          <a:p>
            <a:pPr marL="287338" indent="-287338">
              <a:spcBef>
                <a:spcPts val="384"/>
              </a:spcBef>
            </a:pPr>
            <a:r>
              <a:rPr lang="en-US" sz="2400" dirty="0" smtClean="0"/>
              <a:t>Programmable</a:t>
            </a:r>
          </a:p>
          <a:p>
            <a:pPr marL="519113" lvl="1" indent="-231775">
              <a:spcBef>
                <a:spcPts val="384"/>
              </a:spcBef>
            </a:pPr>
            <a:r>
              <a:rPr lang="en-US" sz="2000" dirty="0" smtClean="0"/>
              <a:t>Project Server Interface (PSI) 2010 backward compatible with 2007 methods</a:t>
            </a:r>
          </a:p>
          <a:p>
            <a:pPr marL="519113" lvl="1" indent="-231775">
              <a:spcBef>
                <a:spcPts val="384"/>
              </a:spcBef>
            </a:pPr>
            <a:r>
              <a:rPr lang="en-US" sz="2000" dirty="0" smtClean="0"/>
              <a:t>Enhanced PSI includes project </a:t>
            </a:r>
            <a:br>
              <a:rPr lang="en-US" sz="2000" dirty="0" smtClean="0"/>
            </a:br>
            <a:r>
              <a:rPr lang="en-US" sz="2000" dirty="0" smtClean="0"/>
              <a:t>and portfolio capabilities</a:t>
            </a:r>
          </a:p>
          <a:p>
            <a:pPr marL="287338" indent="-287338">
              <a:spcBef>
                <a:spcPts val="384"/>
              </a:spcBef>
            </a:pPr>
            <a:r>
              <a:rPr lang="en-US" sz="2400" dirty="0" smtClean="0"/>
              <a:t>Deployable</a:t>
            </a:r>
          </a:p>
          <a:p>
            <a:pPr marL="519113" lvl="1" indent="-231775">
              <a:spcBef>
                <a:spcPts val="384"/>
              </a:spcBef>
            </a:pPr>
            <a:r>
              <a:rPr lang="en-US" sz="2000" dirty="0" smtClean="0"/>
              <a:t>Remove ActiveX</a:t>
            </a:r>
            <a:r>
              <a:rPr lang="en-US" sz="2000" baseline="30000" dirty="0" smtClean="0"/>
              <a:t>®</a:t>
            </a:r>
            <a:r>
              <a:rPr lang="en-US" sz="2000" dirty="0" smtClean="0"/>
              <a:t> dependency</a:t>
            </a:r>
          </a:p>
          <a:p>
            <a:pPr marL="287338" indent="-287338">
              <a:spcBef>
                <a:spcPts val="384"/>
              </a:spcBef>
            </a:pPr>
            <a:r>
              <a:rPr lang="en-US" sz="2400" dirty="0" smtClean="0"/>
              <a:t>Scalable</a:t>
            </a:r>
          </a:p>
          <a:p>
            <a:pPr marL="519113" lvl="1" indent="-231775">
              <a:spcBef>
                <a:spcPts val="384"/>
              </a:spcBef>
            </a:pPr>
            <a:r>
              <a:rPr lang="en-US" sz="2000" dirty="0" smtClean="0"/>
              <a:t>Built on SharePoint 2010</a:t>
            </a:r>
          </a:p>
          <a:p>
            <a:pPr marL="519113" lvl="1" indent="-231775">
              <a:spcBef>
                <a:spcPts val="384"/>
              </a:spcBef>
            </a:pPr>
            <a:r>
              <a:rPr lang="en-US" sz="2000" dirty="0" smtClean="0"/>
              <a:t>Project Server 2010 64-bit</a:t>
            </a:r>
          </a:p>
          <a:p>
            <a:pPr marL="519113" lvl="1" indent="-231775">
              <a:spcBef>
                <a:spcPts val="384"/>
              </a:spcBef>
            </a:pPr>
            <a:r>
              <a:rPr lang="en-US" sz="2000" dirty="0" smtClean="0"/>
              <a:t>Project (Std &amp; Prof) 32-bit &amp; 64-bit</a:t>
            </a:r>
          </a:p>
        </p:txBody>
      </p:sp>
      <p:sp>
        <p:nvSpPr>
          <p:cNvPr id="10" name="Text Box 6"/>
          <p:cNvSpPr txBox="1">
            <a:spLocks noChangeArrowheads="1"/>
          </p:cNvSpPr>
          <p:nvPr/>
        </p:nvSpPr>
        <p:spPr bwMode="auto">
          <a:xfrm>
            <a:off x="2330451" y="1676400"/>
            <a:ext cx="184731" cy="400110"/>
          </a:xfrm>
          <a:prstGeom prst="rect">
            <a:avLst/>
          </a:prstGeom>
          <a:noFill/>
          <a:ln w="12700">
            <a:noFill/>
            <a:miter lim="800000"/>
            <a:headEnd/>
            <a:tailEnd/>
          </a:ln>
          <a:effectLst/>
        </p:spPr>
        <p:txBody>
          <a:bodyPr wrap="none">
            <a:spAutoFit/>
          </a:bodyPr>
          <a:lstStyle/>
          <a:p>
            <a:pPr>
              <a:defRPr/>
            </a:pPr>
            <a:endParaRPr lang="en-US" sz="2000" dirty="0">
              <a:solidFill>
                <a:schemeClr val="accent1"/>
              </a:solidFill>
              <a:effectLst>
                <a:outerShdw blurRad="38100" dist="38100" dir="2700000" algn="tl">
                  <a:srgbClr val="000000"/>
                </a:outerShdw>
              </a:effectLst>
              <a:latin typeface="Segoe"/>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076510"/>
            <a:ext cx="4501480" cy="2495490"/>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a:extLst/>
        </p:spPr>
      </p:pic>
    </p:spTree>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solidFill>
              <a:effectLst>
                <a:outerShdw blurRad="38100" dist="38100" dir="2700000" algn="tl">
                  <a:srgbClr val="000000">
                    <a:alpha val="43137"/>
                  </a:srgbClr>
                </a:outerShdw>
              </a:effectLst>
              <a:latin typeface="Segoe" pitchFamily="34" charset="0"/>
            </a:endParaRPr>
          </a:p>
        </p:txBody>
      </p:sp>
      <p:pic>
        <p:nvPicPr>
          <p:cNvPr id="4"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14" name="&quot;GLASS&quot;; Transparent to White Linear; Reflection; Stroke"/>
          <p:cNvSpPr/>
          <p:nvPr/>
        </p:nvSpPr>
        <p:spPr bwMode="auto">
          <a:xfrm>
            <a:off x="3219675" y="1295400"/>
            <a:ext cx="5511571" cy="5866979"/>
          </a:xfrm>
          <a:prstGeom prst="round1Rect">
            <a:avLst>
              <a:gd name="adj" fmla="val 10634"/>
            </a:avLst>
          </a:prstGeom>
          <a:gradFill flip="none" rotWithShape="1">
            <a:gsLst>
              <a:gs pos="2000">
                <a:srgbClr val="000036">
                  <a:alpha val="0"/>
                </a:srgbClr>
              </a:gs>
              <a:gs pos="33000">
                <a:srgbClr val="000000">
                  <a:alpha val="7000"/>
                </a:srgbClr>
              </a:gs>
              <a:gs pos="77000">
                <a:srgbClr val="080808">
                  <a:alpha val="24000"/>
                </a:srgbClr>
              </a:gs>
              <a:gs pos="88000">
                <a:srgbClr val="2E9233">
                  <a:alpha val="40000"/>
                </a:srgbClr>
              </a:gs>
              <a:gs pos="100000">
                <a:srgbClr val="78D41C">
                  <a:alpha val="83000"/>
                </a:srgbClr>
              </a:gs>
            </a:gsLst>
            <a:lin ang="16200000" scaled="1"/>
            <a:tileRect/>
          </a:gradFill>
          <a:ln w="38100" cap="flat" cmpd="sng" algn="ctr">
            <a:gradFill flip="none" rotWithShape="1">
              <a:gsLst>
                <a:gs pos="0">
                  <a:srgbClr val="000066">
                    <a:alpha val="0"/>
                  </a:srgbClr>
                </a:gs>
                <a:gs pos="50000">
                  <a:srgbClr val="37A31D">
                    <a:alpha val="39000"/>
                  </a:srgbClr>
                </a:gs>
                <a:gs pos="100000">
                  <a:srgbClr val="78D41C">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vert="horz" wrap="square" lIns="182880" tIns="1371600" rIns="41153" bIns="41153" numCol="1" rtlCol="0" anchor="t" anchorCtr="0" compatLnSpc="1">
            <a:prstTxWarp prst="textNoShape">
              <a:avLst/>
            </a:prstTxWarp>
          </a:bodyPr>
          <a:lstStyle/>
          <a:p>
            <a:pPr marL="227178" indent="-227178" defTabSz="914287" fontAlgn="base">
              <a:lnSpc>
                <a:spcPct val="90000"/>
              </a:lnSpc>
              <a:spcBef>
                <a:spcPts val="631"/>
              </a:spcBef>
              <a:spcAft>
                <a:spcPct val="0"/>
              </a:spcAft>
              <a:buSzPct val="70000"/>
              <a:buBlip>
                <a:blip r:embed="rId4"/>
              </a:buBlip>
              <a:defRPr/>
            </a:pPr>
            <a:endParaRPr lang="en-US" altLang="zh-CN" sz="2300" spc="-40" dirty="0">
              <a:solidFill>
                <a:srgbClr val="FFFFFF"/>
              </a:solidFill>
              <a:latin typeface="Segoe UI" pitchFamily="34" charset="0"/>
            </a:endParaRPr>
          </a:p>
        </p:txBody>
      </p:sp>
      <p:sp>
        <p:nvSpPr>
          <p:cNvPr id="50" name="it op headline"/>
          <p:cNvSpPr/>
          <p:nvPr/>
        </p:nvSpPr>
        <p:spPr bwMode="invGray">
          <a:xfrm>
            <a:off x="6183205" y="2249466"/>
            <a:ext cx="2350401" cy="4737970"/>
          </a:xfrm>
          <a:prstGeom prst="round2SameRect">
            <a:avLst>
              <a:gd name="adj1" fmla="val 9870"/>
              <a:gd name="adj2" fmla="val 0"/>
            </a:avLst>
          </a:prstGeom>
          <a:gradFill flip="none" rotWithShape="1">
            <a:gsLst>
              <a:gs pos="0">
                <a:srgbClr val="000000">
                  <a:alpha val="0"/>
                </a:srgbClr>
              </a:gs>
              <a:gs pos="50000">
                <a:srgbClr val="000000">
                  <a:alpha val="25000"/>
                </a:srgbClr>
              </a:gs>
              <a:gs pos="70000">
                <a:srgbClr val="000000">
                  <a:alpha val="25000"/>
                </a:srgbClr>
              </a:gs>
              <a:gs pos="100000">
                <a:srgbClr val="000000">
                  <a:alpha val="40000"/>
                </a:srgbClr>
              </a:gs>
            </a:gsLst>
            <a:lin ang="1620000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2400" kern="0" dirty="0">
              <a:solidFill>
                <a:sysClr val="windowText" lastClr="000000"/>
              </a:solidFill>
              <a:latin typeface="Segoe UI" pitchFamily="34" charset="0"/>
              <a:cs typeface="Segoe UI" pitchFamily="34" charset="0"/>
            </a:endParaRPr>
          </a:p>
        </p:txBody>
      </p:sp>
      <p:sp>
        <p:nvSpPr>
          <p:cNvPr id="5"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title"/>
          </p:nvPr>
        </p:nvSpPr>
        <p:spPr>
          <a:xfrm>
            <a:off x="381000" y="228600"/>
            <a:ext cx="8382000" cy="498598"/>
          </a:xfrm>
        </p:spPr>
        <p:txBody>
          <a:bodyPr/>
          <a:lstStyle/>
          <a:p>
            <a:r>
              <a:rPr lang="en-US" sz="3600" dirty="0" smtClean="0"/>
              <a:t>Microsoft Project 2010 Product Packaging</a:t>
            </a:r>
            <a:endParaRPr lang="en-US" sz="3600" dirty="0"/>
          </a:p>
        </p:txBody>
      </p:sp>
      <p:sp>
        <p:nvSpPr>
          <p:cNvPr id="13" name="&quot;GLASS&quot;; Transparent to White Linear; Reflection; Stroke"/>
          <p:cNvSpPr/>
          <p:nvPr/>
        </p:nvSpPr>
        <p:spPr bwMode="auto">
          <a:xfrm flipH="1">
            <a:off x="379617" y="1298448"/>
            <a:ext cx="2665680" cy="5863627"/>
          </a:xfrm>
          <a:prstGeom prst="round1Rect">
            <a:avLst>
              <a:gd name="adj" fmla="val 11648"/>
            </a:avLst>
          </a:prstGeom>
          <a:gradFill flip="none" rotWithShape="1">
            <a:gsLst>
              <a:gs pos="2000">
                <a:srgbClr val="000036">
                  <a:alpha val="0"/>
                </a:srgbClr>
              </a:gs>
              <a:gs pos="33000">
                <a:srgbClr val="000000">
                  <a:alpha val="7000"/>
                </a:srgbClr>
              </a:gs>
              <a:gs pos="77000">
                <a:srgbClr val="080808">
                  <a:alpha val="24000"/>
                </a:srgbClr>
              </a:gs>
              <a:gs pos="88000">
                <a:srgbClr val="A38401">
                  <a:alpha val="40000"/>
                </a:srgbClr>
              </a:gs>
              <a:gs pos="100000">
                <a:srgbClr val="EFC201">
                  <a:alpha val="83000"/>
                </a:srgbClr>
              </a:gs>
            </a:gsLst>
            <a:lin ang="16200000" scaled="1"/>
            <a:tileRect/>
          </a:gradFill>
          <a:ln w="38100" cap="flat" cmpd="sng" algn="ctr">
            <a:gradFill flip="none" rotWithShape="1">
              <a:gsLst>
                <a:gs pos="0">
                  <a:srgbClr val="000066">
                    <a:alpha val="0"/>
                  </a:srgbClr>
                </a:gs>
                <a:gs pos="50000">
                  <a:srgbClr val="FFC000">
                    <a:alpha val="39000"/>
                  </a:srgbClr>
                </a:gs>
                <a:gs pos="100000">
                  <a:srgbClr val="FFE38B">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vert="horz" wrap="square" lIns="91440" tIns="1371600" rIns="41153" bIns="41153" numCol="1" rtlCol="0" anchor="t" anchorCtr="0" compatLnSpc="1">
            <a:prstTxWarp prst="textNoShape">
              <a:avLst/>
            </a:prstTxWarp>
          </a:bodyPr>
          <a:lstStyle/>
          <a:p>
            <a:pPr marL="227178" indent="-227178" defTabSz="914287" fontAlgn="base">
              <a:lnSpc>
                <a:spcPct val="90000"/>
              </a:lnSpc>
              <a:spcBef>
                <a:spcPts val="631"/>
              </a:spcBef>
              <a:spcAft>
                <a:spcPct val="0"/>
              </a:spcAft>
              <a:buSzPct val="70000"/>
              <a:buBlip>
                <a:blip r:embed="rId5"/>
              </a:buBlip>
              <a:defRPr/>
            </a:pPr>
            <a:endParaRPr lang="en-US" altLang="zh-CN" sz="1600" spc="-40" dirty="0">
              <a:solidFill>
                <a:srgbClr val="FFFFFF"/>
              </a:solidFill>
              <a:latin typeface="Segoe UI" pitchFamily="34" charset="0"/>
            </a:endParaRPr>
          </a:p>
        </p:txBody>
      </p:sp>
      <p:sp>
        <p:nvSpPr>
          <p:cNvPr id="23" name="Rectangle 22"/>
          <p:cNvSpPr/>
          <p:nvPr/>
        </p:nvSpPr>
        <p:spPr>
          <a:xfrm>
            <a:off x="6615262" y="2362200"/>
            <a:ext cx="1486287" cy="590931"/>
          </a:xfrm>
          <a:prstGeom prst="rect">
            <a:avLst/>
          </a:prstGeom>
        </p:spPr>
        <p:txBody>
          <a:bodyPr wrap="square">
            <a:spAutoFit/>
          </a:bodyPr>
          <a:lstStyle/>
          <a:p>
            <a:pPr lvl="0" algn="ctr" fontAlgn="base">
              <a:lnSpc>
                <a:spcPct val="90000"/>
              </a:lnSpc>
              <a:spcBef>
                <a:spcPct val="20000"/>
              </a:spcBef>
              <a:spcAft>
                <a:spcPct val="0"/>
              </a:spcAft>
            </a:pPr>
            <a:r>
              <a:rPr lang="en-US" b="1" dirty="0" smtClean="0">
                <a:gradFill>
                  <a:gsLst>
                    <a:gs pos="0">
                      <a:schemeClr val="tx1"/>
                    </a:gs>
                    <a:gs pos="100000">
                      <a:schemeClr val="tx1"/>
                    </a:gs>
                  </a:gsLst>
                  <a:lin ang="5400000" scaled="0"/>
                </a:gradFill>
              </a:rPr>
              <a:t>Target Audience </a:t>
            </a:r>
          </a:p>
        </p:txBody>
      </p:sp>
      <p:sp>
        <p:nvSpPr>
          <p:cNvPr id="32" name="Rectangle 31"/>
          <p:cNvSpPr/>
          <p:nvPr/>
        </p:nvSpPr>
        <p:spPr>
          <a:xfrm>
            <a:off x="6404189" y="3059382"/>
            <a:ext cx="1829276" cy="757130"/>
          </a:xfrm>
          <a:prstGeom prst="rect">
            <a:avLst/>
          </a:prstGeom>
        </p:spPr>
        <p:txBody>
          <a:bodyPr wrap="square">
            <a:spAutoFit/>
          </a:bodyPr>
          <a:lstStyle/>
          <a:p>
            <a:pPr fontAlgn="base">
              <a:lnSpc>
                <a:spcPct val="90000"/>
              </a:lnSpc>
              <a:spcBef>
                <a:spcPct val="20000"/>
              </a:spcBef>
              <a:spcAft>
                <a:spcPct val="0"/>
              </a:spcAft>
            </a:pPr>
            <a:r>
              <a:rPr lang="en-US" sz="1600" dirty="0" smtClean="0">
                <a:gradFill>
                  <a:gsLst>
                    <a:gs pos="0">
                      <a:schemeClr val="tx1"/>
                    </a:gs>
                    <a:gs pos="100000">
                      <a:schemeClr val="tx1"/>
                    </a:gs>
                  </a:gsLst>
                  <a:lin ang="5400000" scaled="0"/>
                </a:gradFill>
              </a:rPr>
              <a:t>Individual and Part-Time </a:t>
            </a:r>
            <a:br>
              <a:rPr lang="en-US" sz="1600" dirty="0" smtClean="0">
                <a:gradFill>
                  <a:gsLst>
                    <a:gs pos="0">
                      <a:schemeClr val="tx1"/>
                    </a:gs>
                    <a:gs pos="100000">
                      <a:schemeClr val="tx1"/>
                    </a:gs>
                  </a:gsLst>
                  <a:lin ang="5400000" scaled="0"/>
                </a:gradFill>
              </a:rPr>
            </a:br>
            <a:r>
              <a:rPr lang="en-US" sz="1600" dirty="0" smtClean="0">
                <a:gradFill>
                  <a:gsLst>
                    <a:gs pos="0">
                      <a:schemeClr val="tx1"/>
                    </a:gs>
                    <a:gs pos="100000">
                      <a:schemeClr val="tx1"/>
                    </a:gs>
                  </a:gsLst>
                  <a:lin ang="5400000" scaled="0"/>
                </a:gradFill>
              </a:rPr>
              <a:t>Project Managers</a:t>
            </a:r>
          </a:p>
        </p:txBody>
      </p:sp>
      <p:sp>
        <p:nvSpPr>
          <p:cNvPr id="33" name="Rectangle 32"/>
          <p:cNvSpPr/>
          <p:nvPr/>
        </p:nvSpPr>
        <p:spPr>
          <a:xfrm>
            <a:off x="6404189" y="3961820"/>
            <a:ext cx="1829276" cy="535531"/>
          </a:xfrm>
          <a:prstGeom prst="rect">
            <a:avLst/>
          </a:prstGeom>
        </p:spPr>
        <p:txBody>
          <a:bodyPr wrap="square">
            <a:spAutoFit/>
          </a:bodyPr>
          <a:lstStyle/>
          <a:p>
            <a:pPr fontAlgn="base">
              <a:lnSpc>
                <a:spcPct val="90000"/>
              </a:lnSpc>
              <a:spcBef>
                <a:spcPct val="20000"/>
              </a:spcBef>
              <a:spcAft>
                <a:spcPct val="0"/>
              </a:spcAft>
            </a:pPr>
            <a:r>
              <a:rPr lang="en-US" sz="1600" dirty="0" smtClean="0">
                <a:gradFill>
                  <a:gsLst>
                    <a:gs pos="0">
                      <a:schemeClr val="tx1"/>
                    </a:gs>
                    <a:gs pos="100000">
                      <a:schemeClr val="tx1"/>
                    </a:gs>
                  </a:gsLst>
                  <a:lin ang="5400000" scaled="0"/>
                </a:gradFill>
              </a:rPr>
              <a:t>Professional </a:t>
            </a:r>
            <a:br>
              <a:rPr lang="en-US" sz="1600" dirty="0" smtClean="0">
                <a:gradFill>
                  <a:gsLst>
                    <a:gs pos="0">
                      <a:schemeClr val="tx1"/>
                    </a:gs>
                    <a:gs pos="100000">
                      <a:schemeClr val="tx1"/>
                    </a:gs>
                  </a:gsLst>
                  <a:lin ang="5400000" scaled="0"/>
                </a:gradFill>
              </a:rPr>
            </a:br>
            <a:r>
              <a:rPr lang="en-US" sz="1600" dirty="0" smtClean="0">
                <a:gradFill>
                  <a:gsLst>
                    <a:gs pos="0">
                      <a:schemeClr val="tx1"/>
                    </a:gs>
                    <a:gs pos="100000">
                      <a:schemeClr val="tx1"/>
                    </a:gs>
                  </a:gsLst>
                  <a:lin ang="5400000" scaled="0"/>
                </a:gradFill>
              </a:rPr>
              <a:t>Project Managers</a:t>
            </a:r>
          </a:p>
        </p:txBody>
      </p:sp>
      <p:sp>
        <p:nvSpPr>
          <p:cNvPr id="34" name="Rectangle 33"/>
          <p:cNvSpPr/>
          <p:nvPr/>
        </p:nvSpPr>
        <p:spPr>
          <a:xfrm>
            <a:off x="6404189" y="4907073"/>
            <a:ext cx="2180293" cy="978729"/>
          </a:xfrm>
          <a:prstGeom prst="rect">
            <a:avLst/>
          </a:prstGeom>
        </p:spPr>
        <p:txBody>
          <a:bodyPr wrap="square">
            <a:spAutoFit/>
          </a:bodyPr>
          <a:lstStyle/>
          <a:p>
            <a:pPr fontAlgn="base">
              <a:lnSpc>
                <a:spcPct val="90000"/>
              </a:lnSpc>
              <a:spcBef>
                <a:spcPct val="20000"/>
              </a:spcBef>
              <a:spcAft>
                <a:spcPct val="0"/>
              </a:spcAft>
            </a:pPr>
            <a:r>
              <a:rPr lang="en-US" sz="1600" dirty="0" smtClean="0">
                <a:gradFill>
                  <a:gsLst>
                    <a:gs pos="0">
                      <a:schemeClr val="tx1"/>
                    </a:gs>
                    <a:gs pos="100000">
                      <a:schemeClr val="tx1"/>
                    </a:gs>
                  </a:gsLst>
                  <a:lin ang="5400000" scaled="0"/>
                </a:gradFill>
              </a:rPr>
              <a:t>IT, PMO, Engineering, R&amp;D, Product Development, Operations</a:t>
            </a:r>
          </a:p>
        </p:txBody>
      </p:sp>
      <p:pic>
        <p:nvPicPr>
          <p:cNvPr id="47" name="Picture 46" descr="Project2010_bL_r.png"/>
          <p:cNvPicPr>
            <a:picLocks noChangeAspect="1"/>
          </p:cNvPicPr>
          <p:nvPr/>
        </p:nvPicPr>
        <p:blipFill>
          <a:blip r:embed="rId6"/>
          <a:stretch>
            <a:fillRect/>
          </a:stretch>
        </p:blipFill>
        <p:spPr>
          <a:xfrm>
            <a:off x="4945462" y="1512774"/>
            <a:ext cx="2059997" cy="643749"/>
          </a:xfrm>
          <a:prstGeom prst="rect">
            <a:avLst/>
          </a:prstGeom>
          <a:noFill/>
          <a:ln>
            <a:noFill/>
          </a:ln>
        </p:spPr>
      </p:pic>
      <p:pic>
        <p:nvPicPr>
          <p:cNvPr id="48" name="Picture 47" descr="ProjectPro2010_bL_r.png"/>
          <p:cNvPicPr>
            <a:picLocks noChangeAspect="1"/>
          </p:cNvPicPr>
          <p:nvPr/>
        </p:nvPicPr>
        <p:blipFill>
          <a:blip r:embed="rId7"/>
          <a:stretch>
            <a:fillRect/>
          </a:stretch>
        </p:blipFill>
        <p:spPr>
          <a:xfrm>
            <a:off x="3542690" y="3991412"/>
            <a:ext cx="2537695" cy="365760"/>
          </a:xfrm>
          <a:prstGeom prst="rect">
            <a:avLst/>
          </a:prstGeom>
          <a:noFill/>
          <a:ln>
            <a:noFill/>
          </a:ln>
        </p:spPr>
      </p:pic>
      <p:pic>
        <p:nvPicPr>
          <p:cNvPr id="49" name="Picture 48" descr="ProjectStnd2010_bL_r.png"/>
          <p:cNvPicPr>
            <a:picLocks noChangeAspect="1"/>
          </p:cNvPicPr>
          <p:nvPr/>
        </p:nvPicPr>
        <p:blipFill>
          <a:blip r:embed="rId8"/>
          <a:stretch>
            <a:fillRect/>
          </a:stretch>
        </p:blipFill>
        <p:spPr>
          <a:xfrm>
            <a:off x="3542690" y="3079616"/>
            <a:ext cx="2217185" cy="365760"/>
          </a:xfrm>
          <a:prstGeom prst="rect">
            <a:avLst/>
          </a:prstGeom>
          <a:noFill/>
          <a:ln>
            <a:noFill/>
          </a:ln>
        </p:spPr>
      </p:pic>
      <p:pic>
        <p:nvPicPr>
          <p:cNvPr id="51" name="Picture 50" descr="Project-Svr10_h_rgb_r.png"/>
          <p:cNvPicPr>
            <a:picLocks noChangeAspect="1"/>
          </p:cNvPicPr>
          <p:nvPr/>
        </p:nvPicPr>
        <p:blipFill>
          <a:blip r:embed="rId9"/>
          <a:stretch>
            <a:fillRect/>
          </a:stretch>
        </p:blipFill>
        <p:spPr>
          <a:xfrm>
            <a:off x="3542689" y="4888330"/>
            <a:ext cx="1995352" cy="365760"/>
          </a:xfrm>
          <a:prstGeom prst="rect">
            <a:avLst/>
          </a:prstGeom>
          <a:noFill/>
          <a:ln>
            <a:noFill/>
          </a:ln>
        </p:spPr>
      </p:pic>
      <p:pic>
        <p:nvPicPr>
          <p:cNvPr id="5124" name="Picture 4" descr="\\SERVER3\InternalBin\Resource DVD\DVD_ART36\Logos\Microsoft Office 2007 - all products\Project Standard 2007\Project Standard 2007 logo rev.png"/>
          <p:cNvPicPr>
            <a:picLocks noChangeAspect="1" noChangeArrowheads="1"/>
          </p:cNvPicPr>
          <p:nvPr/>
        </p:nvPicPr>
        <p:blipFill>
          <a:blip r:embed="rId10"/>
          <a:stretch>
            <a:fillRect/>
          </a:stretch>
        </p:blipFill>
        <p:spPr bwMode="auto">
          <a:xfrm>
            <a:off x="528580" y="2840736"/>
            <a:ext cx="2049636" cy="274320"/>
          </a:xfrm>
          <a:prstGeom prst="rect">
            <a:avLst/>
          </a:prstGeom>
          <a:noFill/>
          <a:ln>
            <a:noFill/>
          </a:ln>
        </p:spPr>
      </p:pic>
      <p:sp>
        <p:nvSpPr>
          <p:cNvPr id="52" name="Pentagon 51"/>
          <p:cNvSpPr/>
          <p:nvPr/>
        </p:nvSpPr>
        <p:spPr bwMode="auto">
          <a:xfrm>
            <a:off x="389436" y="4304947"/>
            <a:ext cx="3144069" cy="1653435"/>
          </a:xfrm>
          <a:prstGeom prst="homePlate">
            <a:avLst/>
          </a:prstGeom>
          <a:gradFill flip="none" rotWithShape="1">
            <a:gsLst>
              <a:gs pos="0">
                <a:srgbClr val="000000">
                  <a:alpha val="0"/>
                </a:srgbClr>
              </a:gs>
              <a:gs pos="50000">
                <a:srgbClr val="000000">
                  <a:alpha val="25000"/>
                </a:srgbClr>
              </a:gs>
              <a:gs pos="70000">
                <a:srgbClr val="000000">
                  <a:alpha val="25000"/>
                </a:srgbClr>
              </a:gs>
              <a:gs pos="100000">
                <a:srgbClr val="000000">
                  <a:alpha val="40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2400" kern="0" dirty="0" smtClean="0">
              <a:solidFill>
                <a:sysClr val="windowText" lastClr="000000"/>
              </a:solidFill>
              <a:latin typeface="Segoe UI" pitchFamily="34" charset="0"/>
              <a:cs typeface="Segoe UI" pitchFamily="34" charset="0"/>
            </a:endParaRPr>
          </a:p>
        </p:txBody>
      </p:sp>
      <p:grpSp>
        <p:nvGrpSpPr>
          <p:cNvPr id="6" name="Group 27"/>
          <p:cNvGrpSpPr/>
          <p:nvPr/>
        </p:nvGrpSpPr>
        <p:grpSpPr>
          <a:xfrm>
            <a:off x="528580" y="4526378"/>
            <a:ext cx="2423504" cy="1119133"/>
            <a:chOff x="704590" y="4530360"/>
            <a:chExt cx="3230497" cy="1119133"/>
          </a:xfrm>
        </p:grpSpPr>
        <p:pic>
          <p:nvPicPr>
            <p:cNvPr id="5125" name="Picture 5" descr="\\SERVER3\InternalBin\Resource DVD\DVD_ART36\Logos\Microsoft Office 2007 - all products\Project Portfolio Server 2007\Project Portfolio Server 2007 h w.png"/>
            <p:cNvPicPr>
              <a:picLocks noChangeAspect="1" noChangeArrowheads="1"/>
            </p:cNvPicPr>
            <p:nvPr/>
          </p:nvPicPr>
          <p:blipFill>
            <a:blip r:embed="rId11"/>
            <a:stretch>
              <a:fillRect/>
            </a:stretch>
          </p:blipFill>
          <p:spPr bwMode="auto">
            <a:xfrm>
              <a:off x="704590" y="4530360"/>
              <a:ext cx="3230497" cy="274320"/>
            </a:xfrm>
            <a:prstGeom prst="rect">
              <a:avLst/>
            </a:prstGeom>
            <a:noFill/>
            <a:ln>
              <a:noFill/>
            </a:ln>
          </p:spPr>
        </p:pic>
        <p:pic>
          <p:nvPicPr>
            <p:cNvPr id="5126" name="Picture 6" descr="\\SERVER3\InternalBin\Resource DVD\DVD_ART36\Logos\Microsoft Office 2007 - all products\Project Server 2007\Project Server 2007 logo h rev.png"/>
            <p:cNvPicPr>
              <a:picLocks noChangeAspect="1" noChangeArrowheads="1"/>
            </p:cNvPicPr>
            <p:nvPr/>
          </p:nvPicPr>
          <p:blipFill>
            <a:blip r:embed="rId12"/>
            <a:stretch>
              <a:fillRect/>
            </a:stretch>
          </p:blipFill>
          <p:spPr bwMode="auto">
            <a:xfrm>
              <a:off x="704591" y="5375173"/>
              <a:ext cx="2479161" cy="274320"/>
            </a:xfrm>
            <a:prstGeom prst="rect">
              <a:avLst/>
            </a:prstGeom>
            <a:noFill/>
            <a:ln>
              <a:noFill/>
            </a:ln>
          </p:spPr>
        </p:pic>
      </p:grpSp>
      <p:pic>
        <p:nvPicPr>
          <p:cNvPr id="5127" name="Picture 7" descr="\\SERVER3\InternalBin\Resource DVD\DVD_ART36\Logos\Microsoft Office 2007 - all products\Project Professional 2007\Project Professional 2007 logo rev.png"/>
          <p:cNvPicPr>
            <a:picLocks noChangeAspect="1" noChangeArrowheads="1"/>
          </p:cNvPicPr>
          <p:nvPr/>
        </p:nvPicPr>
        <p:blipFill>
          <a:blip r:embed="rId13"/>
          <a:stretch>
            <a:fillRect/>
          </a:stretch>
        </p:blipFill>
        <p:spPr bwMode="auto">
          <a:xfrm>
            <a:off x="528580" y="3685548"/>
            <a:ext cx="2244593" cy="274320"/>
          </a:xfrm>
          <a:prstGeom prst="rect">
            <a:avLst/>
          </a:prstGeom>
          <a:noFill/>
          <a:ln>
            <a:noFill/>
          </a:ln>
        </p:spPr>
      </p:pic>
      <p:pic>
        <p:nvPicPr>
          <p:cNvPr id="4098" name="Picture 2" descr="\\SERVER3\InternalBin\Resource DVD\DVD_ART36\Logos\Microsoft Office 2007 - all products\Project 2007\Project 2007 logo rev.png"/>
          <p:cNvPicPr>
            <a:picLocks noChangeAspect="1" noChangeArrowheads="1"/>
          </p:cNvPicPr>
          <p:nvPr/>
        </p:nvPicPr>
        <p:blipFill>
          <a:blip r:embed="rId14"/>
          <a:stretch>
            <a:fillRect/>
          </a:stretch>
        </p:blipFill>
        <p:spPr bwMode="auto">
          <a:xfrm>
            <a:off x="599614" y="1631240"/>
            <a:ext cx="2216157" cy="429718"/>
          </a:xfrm>
          <a:prstGeom prst="rect">
            <a:avLst/>
          </a:prstGeom>
          <a:noFill/>
          <a:ln>
            <a:noFill/>
          </a:ln>
        </p:spPr>
      </p:pic>
      <p:grpSp>
        <p:nvGrpSpPr>
          <p:cNvPr id="7" name="Group 28"/>
          <p:cNvGrpSpPr/>
          <p:nvPr/>
        </p:nvGrpSpPr>
        <p:grpSpPr>
          <a:xfrm>
            <a:off x="528580" y="4526378"/>
            <a:ext cx="2423504" cy="1119133"/>
            <a:chOff x="704590" y="4530360"/>
            <a:chExt cx="3230497" cy="1119133"/>
          </a:xfrm>
        </p:grpSpPr>
        <p:pic>
          <p:nvPicPr>
            <p:cNvPr id="30" name="Picture 5" descr="\\SERVER3\InternalBin\Resource DVD\DVD_ART36\Logos\Microsoft Office 2007 - all products\Project Portfolio Server 2007\Project Portfolio Server 2007 h w.png"/>
            <p:cNvPicPr>
              <a:picLocks noChangeAspect="1" noChangeArrowheads="1"/>
            </p:cNvPicPr>
            <p:nvPr/>
          </p:nvPicPr>
          <p:blipFill>
            <a:blip r:embed="rId11"/>
            <a:stretch>
              <a:fillRect/>
            </a:stretch>
          </p:blipFill>
          <p:spPr bwMode="auto">
            <a:xfrm>
              <a:off x="704590" y="4530360"/>
              <a:ext cx="3230497" cy="274320"/>
            </a:xfrm>
            <a:prstGeom prst="rect">
              <a:avLst/>
            </a:prstGeom>
            <a:noFill/>
            <a:ln>
              <a:noFill/>
            </a:ln>
          </p:spPr>
        </p:pic>
        <p:pic>
          <p:nvPicPr>
            <p:cNvPr id="31" name="Picture 6" descr="\\SERVER3\InternalBin\Resource DVD\DVD_ART36\Logos\Microsoft Office 2007 - all products\Project Server 2007\Project Server 2007 logo h rev.png"/>
            <p:cNvPicPr>
              <a:picLocks noChangeAspect="1" noChangeArrowheads="1"/>
            </p:cNvPicPr>
            <p:nvPr/>
          </p:nvPicPr>
          <p:blipFill>
            <a:blip r:embed="rId12"/>
            <a:stretch>
              <a:fillRect/>
            </a:stretch>
          </p:blipFill>
          <p:spPr bwMode="auto">
            <a:xfrm>
              <a:off x="704591" y="5375173"/>
              <a:ext cx="2479161" cy="274320"/>
            </a:xfrm>
            <a:prstGeom prst="rect">
              <a:avLst/>
            </a:prstGeom>
            <a:noFill/>
            <a:ln>
              <a:noFill/>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nodeType="withEffect">
                                  <p:stCondLst>
                                    <p:cond delay="50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1000"/>
                                        <p:tgtEl>
                                          <p:spTgt spid="4098"/>
                                        </p:tgtEl>
                                      </p:cBhvr>
                                    </p:animEffect>
                                  </p:childTnLst>
                                </p:cTn>
                              </p:par>
                              <p:par>
                                <p:cTn id="11" presetID="10" presetClass="entr" presetSubtype="0" fill="hold" nodeType="withEffect">
                                  <p:stCondLst>
                                    <p:cond delay="50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1000"/>
                                        <p:tgtEl>
                                          <p:spTgt spid="5124"/>
                                        </p:tgtEl>
                                      </p:cBhvr>
                                    </p:animEffect>
                                  </p:childTnLst>
                                </p:cTn>
                              </p:par>
                              <p:par>
                                <p:cTn id="14" presetID="10" presetClass="entr" presetSubtype="0" fill="hold" nodeType="withEffect">
                                  <p:stCondLst>
                                    <p:cond delay="500"/>
                                  </p:stCondLst>
                                  <p:childTnLst>
                                    <p:set>
                                      <p:cBhvr>
                                        <p:cTn id="15" dur="1" fill="hold">
                                          <p:stCondLst>
                                            <p:cond delay="0"/>
                                          </p:stCondLst>
                                        </p:cTn>
                                        <p:tgtEl>
                                          <p:spTgt spid="5127"/>
                                        </p:tgtEl>
                                        <p:attrNameLst>
                                          <p:attrName>style.visibility</p:attrName>
                                        </p:attrNameLst>
                                      </p:cBhvr>
                                      <p:to>
                                        <p:strVal val="visible"/>
                                      </p:to>
                                    </p:set>
                                    <p:animEffect transition="in" filter="fade">
                                      <p:cBhvr>
                                        <p:cTn id="16" dur="1000"/>
                                        <p:tgtEl>
                                          <p:spTgt spid="51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1000"/>
                                        <p:tgtEl>
                                          <p:spTgt spid="52"/>
                                        </p:tgtEl>
                                      </p:cBhvr>
                                    </p:animEffect>
                                  </p:childTnLst>
                                </p:cTn>
                              </p:par>
                              <p:par>
                                <p:cTn id="20" presetID="10" presetClass="entr" presetSubtype="0"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10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10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0"/>
                                        <p:tgtEl>
                                          <p:spTgt spid="48"/>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childTnLst>
                                </p:cTn>
                              </p:par>
                            </p:childTnLst>
                          </p:cTn>
                        </p:par>
                        <p:par>
                          <p:cTn id="55" fill="hold">
                            <p:stCondLst>
                              <p:cond delay="1000"/>
                            </p:stCondLst>
                            <p:childTnLst>
                              <p:par>
                                <p:cTn id="56" presetID="63" presetClass="path" presetSubtype="0" accel="50000" decel="50000" fill="hold" nodeType="afterEffect">
                                  <p:stCondLst>
                                    <p:cond delay="0"/>
                                  </p:stCondLst>
                                  <p:childTnLst>
                                    <p:animMotion origin="layout" path="M 0 0  L 0.25 0  E" pathEditMode="relative" ptsTypes="">
                                      <p:cBhvr>
                                        <p:cTn id="57" dur="1000" fill="hold"/>
                                        <p:tgtEl>
                                          <p:spTgt spid="6"/>
                                        </p:tgtEl>
                                        <p:attrNameLst>
                                          <p:attrName>ppt_x</p:attrName>
                                          <p:attrName>ppt_y</p:attrName>
                                        </p:attrNameLst>
                                      </p:cBhvr>
                                    </p:animMotion>
                                  </p:childTnLst>
                                </p:cTn>
                              </p:par>
                              <p:par>
                                <p:cTn id="58" presetID="10" presetClass="exit" presetSubtype="0" fill="hold" nodeType="withEffect">
                                  <p:stCondLst>
                                    <p:cond delay="0"/>
                                  </p:stCondLst>
                                  <p:childTnLst>
                                    <p:animEffect transition="out" filter="fade">
                                      <p:cBhvr>
                                        <p:cTn id="59" dur="1000"/>
                                        <p:tgtEl>
                                          <p:spTgt spid="6"/>
                                        </p:tgtEl>
                                      </p:cBhvr>
                                    </p:animEffect>
                                    <p:set>
                                      <p:cBhvr>
                                        <p:cTn id="60" dur="1" fill="hold">
                                          <p:stCondLst>
                                            <p:cond delay="999"/>
                                          </p:stCondLst>
                                        </p:cTn>
                                        <p:tgtEl>
                                          <p:spTgt spid="6"/>
                                        </p:tgtEl>
                                        <p:attrNameLst>
                                          <p:attrName>style.visibility</p:attrName>
                                        </p:attrNameLst>
                                      </p:cBhvr>
                                      <p:to>
                                        <p:strVal val="hidden"/>
                                      </p:to>
                                    </p:set>
                                  </p:childTnLst>
                                </p:cTn>
                              </p:par>
                              <p:par>
                                <p:cTn id="61" presetID="22" presetClass="entr" presetSubtype="8"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left)">
                                      <p:cBhvr>
                                        <p:cTn id="63" dur="1000"/>
                                        <p:tgtEl>
                                          <p:spTgt spid="51"/>
                                        </p:tgtEl>
                                      </p:cBhvr>
                                    </p:animEffect>
                                  </p:childTnLst>
                                </p:cTn>
                              </p:par>
                              <p:par>
                                <p:cTn id="64" presetID="6" presetClass="emph" presetSubtype="0" fill="hold" nodeType="withEffect">
                                  <p:stCondLst>
                                    <p:cond delay="0"/>
                                  </p:stCondLst>
                                  <p:childTnLst>
                                    <p:animScale>
                                      <p:cBhvr>
                                        <p:cTn id="65" dur="10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0" grpId="0" animBg="1"/>
      <p:bldP spid="13" grpId="0" animBg="1"/>
      <p:bldP spid="23" grpId="0"/>
      <p:bldP spid="32" grpId="0"/>
      <p:bldP spid="33" grpId="0"/>
      <p:bldP spid="34" grpId="0"/>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solidFill>
              <a:effectLst>
                <a:outerShdw blurRad="38100" dist="38100" dir="2700000" algn="tl">
                  <a:srgbClr val="000000">
                    <a:alpha val="43137"/>
                  </a:srgbClr>
                </a:outerShdw>
              </a:effectLst>
              <a:latin typeface="Segoe" pitchFamily="34" charset="0"/>
            </a:endParaRPr>
          </a:p>
        </p:txBody>
      </p:sp>
      <p:pic>
        <p:nvPicPr>
          <p:cNvPr id="4"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5"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title"/>
          </p:nvPr>
        </p:nvSpPr>
        <p:spPr/>
        <p:txBody>
          <a:bodyPr/>
          <a:lstStyle/>
          <a:p>
            <a:r>
              <a:rPr lang="en-US" dirty="0" smtClean="0"/>
              <a:t>Project 2010 Product SKU’s</a:t>
            </a:r>
            <a:endParaRPr lang="en-US" dirty="0"/>
          </a:p>
        </p:txBody>
      </p:sp>
      <p:sp>
        <p:nvSpPr>
          <p:cNvPr id="12" name="&quot;GLASS&quot;; Transparent to White Linear; Reflection; Stroke"/>
          <p:cNvSpPr/>
          <p:nvPr/>
        </p:nvSpPr>
        <p:spPr bwMode="auto">
          <a:xfrm>
            <a:off x="3884342" y="1219200"/>
            <a:ext cx="2449581" cy="5330952"/>
          </a:xfrm>
          <a:prstGeom prst="roundRect">
            <a:avLst>
              <a:gd name="adj" fmla="val 0"/>
            </a:avLst>
          </a:prstGeom>
          <a:gradFill flip="none" rotWithShape="1">
            <a:gsLst>
              <a:gs pos="2000">
                <a:srgbClr val="000036">
                  <a:alpha val="0"/>
                </a:srgbClr>
              </a:gs>
              <a:gs pos="33000">
                <a:srgbClr val="000000">
                  <a:alpha val="7000"/>
                </a:srgbClr>
              </a:gs>
              <a:gs pos="77000">
                <a:srgbClr val="080808">
                  <a:alpha val="24000"/>
                </a:srgbClr>
              </a:gs>
              <a:gs pos="88000">
                <a:srgbClr val="A38401">
                  <a:alpha val="40000"/>
                </a:srgbClr>
              </a:gs>
              <a:gs pos="100000">
                <a:srgbClr val="EFC201">
                  <a:alpha val="83000"/>
                </a:srgbClr>
              </a:gs>
            </a:gsLst>
            <a:lin ang="16200000" scaled="1"/>
            <a:tileRect/>
          </a:gradFill>
          <a:ln w="38100" cap="flat" cmpd="sng" algn="ctr">
            <a:gradFill flip="none" rotWithShape="1">
              <a:gsLst>
                <a:gs pos="0">
                  <a:srgbClr val="000066">
                    <a:alpha val="0"/>
                  </a:srgbClr>
                </a:gs>
                <a:gs pos="50000">
                  <a:srgbClr val="FFC000">
                    <a:alpha val="39000"/>
                  </a:srgbClr>
                </a:gs>
                <a:gs pos="100000">
                  <a:srgbClr val="FFE38B">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vert="horz" wrap="square" lIns="91440" tIns="1371600" rIns="41153" bIns="41153" numCol="1" rtlCol="0" anchor="t" anchorCtr="0" compatLnSpc="1">
            <a:prstTxWarp prst="textNoShape">
              <a:avLst/>
            </a:prstTxWarp>
          </a:bodyPr>
          <a:lstStyle/>
          <a:p>
            <a:pPr marL="227178" indent="-227178" defTabSz="914287" fontAlgn="base">
              <a:lnSpc>
                <a:spcPct val="90000"/>
              </a:lnSpc>
              <a:spcBef>
                <a:spcPts val="631"/>
              </a:spcBef>
              <a:spcAft>
                <a:spcPct val="0"/>
              </a:spcAft>
              <a:buSzPct val="70000"/>
              <a:buBlip>
                <a:blip r:embed="rId4"/>
              </a:buBlip>
              <a:defRPr/>
            </a:pPr>
            <a:endParaRPr lang="en-US" altLang="zh-CN" sz="1600" spc="-40" dirty="0">
              <a:solidFill>
                <a:srgbClr val="FFFFFF"/>
              </a:solidFill>
              <a:latin typeface="Segoe UI" pitchFamily="34" charset="0"/>
            </a:endParaRPr>
          </a:p>
        </p:txBody>
      </p:sp>
      <p:sp>
        <p:nvSpPr>
          <p:cNvPr id="13" name="&quot;GLASS&quot;; Transparent to White Linear; Reflection; Stroke"/>
          <p:cNvSpPr/>
          <p:nvPr/>
        </p:nvSpPr>
        <p:spPr bwMode="auto">
          <a:xfrm flipH="1">
            <a:off x="1370766" y="1219200"/>
            <a:ext cx="2423519" cy="5330952"/>
          </a:xfrm>
          <a:prstGeom prst="round1Rect">
            <a:avLst>
              <a:gd name="adj" fmla="val 11648"/>
            </a:avLst>
          </a:prstGeom>
          <a:gradFill flip="none" rotWithShape="1">
            <a:gsLst>
              <a:gs pos="2000">
                <a:srgbClr val="000036">
                  <a:alpha val="0"/>
                </a:srgbClr>
              </a:gs>
              <a:gs pos="33000">
                <a:srgbClr val="000000">
                  <a:alpha val="7000"/>
                </a:srgbClr>
              </a:gs>
              <a:gs pos="77000">
                <a:srgbClr val="080808">
                  <a:alpha val="24000"/>
                </a:srgbClr>
              </a:gs>
              <a:gs pos="88000">
                <a:srgbClr val="2E9233">
                  <a:alpha val="40000"/>
                </a:srgbClr>
              </a:gs>
              <a:gs pos="100000">
                <a:srgbClr val="78D41C">
                  <a:alpha val="83000"/>
                </a:srgbClr>
              </a:gs>
            </a:gsLst>
            <a:lin ang="16200000" scaled="1"/>
            <a:tileRect/>
          </a:gradFill>
          <a:ln w="38100" cap="flat" cmpd="sng" algn="ctr">
            <a:gradFill flip="none" rotWithShape="1">
              <a:gsLst>
                <a:gs pos="0">
                  <a:srgbClr val="000066">
                    <a:alpha val="0"/>
                  </a:srgbClr>
                </a:gs>
                <a:gs pos="50000">
                  <a:srgbClr val="37A31D">
                    <a:alpha val="39000"/>
                  </a:srgbClr>
                </a:gs>
                <a:gs pos="100000">
                  <a:srgbClr val="78D41C">
                    <a:alpha val="36000"/>
                  </a:srgbClr>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vert="horz" wrap="square" lIns="182880" tIns="1371600" rIns="41153" bIns="41153" numCol="1" rtlCol="0" anchor="t" anchorCtr="0" compatLnSpc="1">
            <a:prstTxWarp prst="textNoShape">
              <a:avLst/>
            </a:prstTxWarp>
          </a:bodyPr>
          <a:lstStyle/>
          <a:p>
            <a:pPr marL="227178" indent="-227178" defTabSz="914287" fontAlgn="base">
              <a:lnSpc>
                <a:spcPct val="90000"/>
              </a:lnSpc>
              <a:spcBef>
                <a:spcPts val="631"/>
              </a:spcBef>
              <a:spcAft>
                <a:spcPct val="0"/>
              </a:spcAft>
              <a:buSzPct val="70000"/>
              <a:buBlip>
                <a:blip r:embed="rId5"/>
              </a:buBlip>
              <a:defRPr/>
            </a:pPr>
            <a:endParaRPr lang="en-US" altLang="zh-CN" sz="2300" spc="-40" dirty="0">
              <a:solidFill>
                <a:srgbClr val="FFFFFF"/>
              </a:solidFill>
              <a:latin typeface="Segoe UI" pitchFamily="34" charset="0"/>
            </a:endParaRPr>
          </a:p>
        </p:txBody>
      </p:sp>
      <p:sp>
        <p:nvSpPr>
          <p:cNvPr id="14" name="&quot;GLASS&quot;; Transparent to White Linear; Reflection; Stroke"/>
          <p:cNvSpPr/>
          <p:nvPr/>
        </p:nvSpPr>
        <p:spPr bwMode="auto">
          <a:xfrm>
            <a:off x="6431403" y="1219200"/>
            <a:ext cx="2496114" cy="5334000"/>
          </a:xfrm>
          <a:prstGeom prst="round1Rect">
            <a:avLst/>
          </a:prstGeom>
          <a:gradFill flip="none" rotWithShape="1">
            <a:gsLst>
              <a:gs pos="2000">
                <a:srgbClr val="000036">
                  <a:alpha val="0"/>
                </a:srgbClr>
              </a:gs>
              <a:gs pos="33000">
                <a:srgbClr val="000000">
                  <a:alpha val="7000"/>
                </a:srgbClr>
              </a:gs>
              <a:gs pos="77000">
                <a:srgbClr val="080808">
                  <a:alpha val="24000"/>
                </a:srgbClr>
              </a:gs>
              <a:gs pos="88000">
                <a:srgbClr val="C00000">
                  <a:alpha val="40000"/>
                </a:srgbClr>
              </a:gs>
              <a:gs pos="100000">
                <a:srgbClr val="D92805"/>
              </a:gs>
            </a:gsLst>
            <a:lin ang="16200000" scaled="1"/>
            <a:tileRect/>
          </a:gradFill>
          <a:ln w="38100" cap="flat" cmpd="sng" algn="ctr">
            <a:gradFill flip="none" rotWithShape="1">
              <a:gsLst>
                <a:gs pos="0">
                  <a:srgbClr val="000066">
                    <a:alpha val="0"/>
                  </a:srgbClr>
                </a:gs>
                <a:gs pos="50000">
                  <a:srgbClr val="C00000">
                    <a:alpha val="40000"/>
                  </a:srgbClr>
                </a:gs>
                <a:gs pos="100000">
                  <a:srgbClr val="D92805"/>
                </a:gs>
              </a:gsLst>
              <a:lin ang="16200000" scaled="1"/>
              <a:tileRect/>
            </a:gradFill>
            <a:prstDash val="sysDot"/>
            <a:miter lim="800000"/>
            <a:headEnd type="none" w="med" len="med"/>
            <a:tailEnd type="none" w="med" len="med"/>
          </a:ln>
          <a:effectLst>
            <a:outerShdw blurRad="63500" sx="102000" sy="102000" algn="ctr" rotWithShape="0">
              <a:prstClr val="black">
                <a:alpha val="40000"/>
              </a:prstClr>
            </a:outerShdw>
          </a:effectLst>
        </p:spPr>
        <p:txBody>
          <a:bodyPr vert="horz" wrap="square" lIns="91440" tIns="1371600" rIns="41153" bIns="41153" numCol="1" rtlCol="0" anchor="t" anchorCtr="0" compatLnSpc="1">
            <a:prstTxWarp prst="textNoShape">
              <a:avLst/>
            </a:prstTxWarp>
          </a:bodyPr>
          <a:lstStyle/>
          <a:p>
            <a:pPr marL="227178" indent="-227178" defTabSz="914287" fontAlgn="base">
              <a:lnSpc>
                <a:spcPct val="90000"/>
              </a:lnSpc>
              <a:spcBef>
                <a:spcPts val="631"/>
              </a:spcBef>
              <a:spcAft>
                <a:spcPct val="0"/>
              </a:spcAft>
              <a:buSzPct val="70000"/>
              <a:buBlip>
                <a:blip r:embed="rId4"/>
              </a:buBlip>
              <a:defRPr/>
            </a:pPr>
            <a:endParaRPr lang="en-US" altLang="zh-CN" sz="2300" spc="-40" dirty="0">
              <a:solidFill>
                <a:srgbClr val="FFFFFF"/>
              </a:solidFill>
              <a:latin typeface="Segoe UI" pitchFamily="34" charset="0"/>
            </a:endParaRPr>
          </a:p>
        </p:txBody>
      </p:sp>
      <p:grpSp>
        <p:nvGrpSpPr>
          <p:cNvPr id="6" name="Group 62"/>
          <p:cNvGrpSpPr/>
          <p:nvPr/>
        </p:nvGrpSpPr>
        <p:grpSpPr>
          <a:xfrm>
            <a:off x="-172686" y="2267862"/>
            <a:ext cx="9089217" cy="1084938"/>
            <a:chOff x="-230188" y="2286000"/>
            <a:chExt cx="12115800" cy="1084938"/>
          </a:xfrm>
        </p:grpSpPr>
        <p:sp>
          <p:nvSpPr>
            <p:cNvPr id="20" name="Title 2"/>
            <p:cNvSpPr txBox="1">
              <a:spLocks/>
            </p:cNvSpPr>
            <p:nvPr/>
          </p:nvSpPr>
          <p:spPr>
            <a:xfrm flipH="1">
              <a:off x="0" y="2286000"/>
              <a:ext cx="11885612" cy="1084938"/>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3200" kern="0" dirty="0">
                <a:solidFill>
                  <a:sysClr val="windowText" lastClr="000000"/>
                </a:solidFill>
                <a:latin typeface="Segoe UI" pitchFamily="34" charset="0"/>
                <a:cs typeface="Segoe UI" pitchFamily="34" charset="0"/>
              </a:endParaRPr>
            </a:p>
          </p:txBody>
        </p:sp>
        <p:sp>
          <p:nvSpPr>
            <p:cNvPr id="23" name="Rectangle 22"/>
            <p:cNvSpPr/>
            <p:nvPr/>
          </p:nvSpPr>
          <p:spPr>
            <a:xfrm>
              <a:off x="-230188" y="2685353"/>
              <a:ext cx="1981200" cy="480131"/>
            </a:xfrm>
            <a:prstGeom prst="rect">
              <a:avLst/>
            </a:prstGeom>
          </p:spPr>
          <p:txBody>
            <a:bodyPr wrap="square">
              <a:spAutoFit/>
            </a:bodyPr>
            <a:lstStyle/>
            <a:p>
              <a:pPr lvl="0" algn="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Target </a:t>
              </a:r>
              <a:br>
                <a:rPr lang="en-US" sz="1400" dirty="0" smtClean="0">
                  <a:gradFill>
                    <a:gsLst>
                      <a:gs pos="0">
                        <a:schemeClr val="tx1"/>
                      </a:gs>
                      <a:gs pos="100000">
                        <a:schemeClr val="tx1"/>
                      </a:gs>
                    </a:gsLst>
                    <a:lin ang="5400000" scaled="0"/>
                  </a:gradFill>
                </a:rPr>
              </a:br>
              <a:r>
                <a:rPr lang="en-US" sz="1400" dirty="0" smtClean="0">
                  <a:gradFill>
                    <a:gsLst>
                      <a:gs pos="0">
                        <a:schemeClr val="tx1"/>
                      </a:gs>
                      <a:gs pos="100000">
                        <a:schemeClr val="tx1"/>
                      </a:gs>
                    </a:gsLst>
                    <a:lin ang="5400000" scaled="0"/>
                  </a:gradFill>
                </a:rPr>
                <a:t>Audience </a:t>
              </a:r>
            </a:p>
          </p:txBody>
        </p:sp>
        <p:sp>
          <p:nvSpPr>
            <p:cNvPr id="32" name="Rectangle 31"/>
            <p:cNvSpPr/>
            <p:nvPr/>
          </p:nvSpPr>
          <p:spPr>
            <a:xfrm>
              <a:off x="1880370" y="2616103"/>
              <a:ext cx="2438399" cy="674031"/>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Individual and </a:t>
              </a:r>
              <a:br>
                <a:rPr lang="en-US" sz="1400" dirty="0" smtClean="0">
                  <a:gradFill>
                    <a:gsLst>
                      <a:gs pos="0">
                        <a:schemeClr val="tx1"/>
                      </a:gs>
                      <a:gs pos="100000">
                        <a:schemeClr val="tx1"/>
                      </a:gs>
                    </a:gsLst>
                    <a:lin ang="5400000" scaled="0"/>
                  </a:gradFill>
                </a:rPr>
              </a:br>
              <a:r>
                <a:rPr lang="en-US" sz="1400" dirty="0" smtClean="0">
                  <a:gradFill>
                    <a:gsLst>
                      <a:gs pos="0">
                        <a:schemeClr val="tx1"/>
                      </a:gs>
                      <a:gs pos="100000">
                        <a:schemeClr val="tx1"/>
                      </a:gs>
                    </a:gsLst>
                    <a:lin ang="5400000" scaled="0"/>
                  </a:gradFill>
                </a:rPr>
                <a:t>Part-Time Project Managers</a:t>
              </a:r>
            </a:p>
          </p:txBody>
        </p:sp>
        <p:sp>
          <p:nvSpPr>
            <p:cNvPr id="33" name="Rectangle 32"/>
            <p:cNvSpPr/>
            <p:nvPr/>
          </p:nvSpPr>
          <p:spPr>
            <a:xfrm>
              <a:off x="5248301" y="2616103"/>
              <a:ext cx="2438399" cy="480131"/>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Professional </a:t>
              </a:r>
              <a:br>
                <a:rPr lang="en-US" sz="1400" dirty="0" smtClean="0">
                  <a:gradFill>
                    <a:gsLst>
                      <a:gs pos="0">
                        <a:schemeClr val="tx1"/>
                      </a:gs>
                      <a:gs pos="100000">
                        <a:schemeClr val="tx1"/>
                      </a:gs>
                    </a:gsLst>
                    <a:lin ang="5400000" scaled="0"/>
                  </a:gradFill>
                </a:rPr>
              </a:br>
              <a:r>
                <a:rPr lang="en-US" sz="1400" dirty="0" smtClean="0">
                  <a:gradFill>
                    <a:gsLst>
                      <a:gs pos="0">
                        <a:schemeClr val="tx1"/>
                      </a:gs>
                      <a:gs pos="100000">
                        <a:schemeClr val="tx1"/>
                      </a:gs>
                    </a:gsLst>
                    <a:lin ang="5400000" scaled="0"/>
                  </a:gradFill>
                </a:rPr>
                <a:t>Project Managers</a:t>
              </a:r>
            </a:p>
          </p:txBody>
        </p:sp>
        <p:sp>
          <p:nvSpPr>
            <p:cNvPr id="34" name="Rectangle 33"/>
            <p:cNvSpPr/>
            <p:nvPr/>
          </p:nvSpPr>
          <p:spPr>
            <a:xfrm>
              <a:off x="8598312" y="2616103"/>
              <a:ext cx="2906300" cy="674031"/>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CIO, PMO, Operations, R&amp;D, Product Development</a:t>
              </a:r>
            </a:p>
          </p:txBody>
        </p:sp>
      </p:grpSp>
      <p:grpSp>
        <p:nvGrpSpPr>
          <p:cNvPr id="7" name="Group 64"/>
          <p:cNvGrpSpPr/>
          <p:nvPr/>
        </p:nvGrpSpPr>
        <p:grpSpPr>
          <a:xfrm>
            <a:off x="-172686" y="4876800"/>
            <a:ext cx="9089217" cy="609600"/>
            <a:chOff x="-230188" y="4513932"/>
            <a:chExt cx="12115800" cy="609600"/>
          </a:xfrm>
        </p:grpSpPr>
        <p:sp>
          <p:nvSpPr>
            <p:cNvPr id="22" name="Title 2"/>
            <p:cNvSpPr txBox="1">
              <a:spLocks/>
            </p:cNvSpPr>
            <p:nvPr/>
          </p:nvSpPr>
          <p:spPr>
            <a:xfrm flipH="1">
              <a:off x="0" y="4513932"/>
              <a:ext cx="11885612" cy="609600"/>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3200" b="1" kern="0" dirty="0">
                <a:solidFill>
                  <a:sysClr val="windowText" lastClr="000000"/>
                </a:solidFill>
                <a:latin typeface="Segoe UI" pitchFamily="34" charset="0"/>
                <a:cs typeface="Segoe UI" pitchFamily="34" charset="0"/>
              </a:endParaRPr>
            </a:p>
          </p:txBody>
        </p:sp>
        <p:sp>
          <p:nvSpPr>
            <p:cNvPr id="25" name="Rectangle 24"/>
            <p:cNvSpPr/>
            <p:nvPr/>
          </p:nvSpPr>
          <p:spPr>
            <a:xfrm>
              <a:off x="-230188" y="4675616"/>
              <a:ext cx="1981200" cy="286232"/>
            </a:xfrm>
            <a:prstGeom prst="rect">
              <a:avLst/>
            </a:prstGeom>
          </p:spPr>
          <p:txBody>
            <a:bodyPr wrap="square">
              <a:spAutoFit/>
            </a:bodyPr>
            <a:lstStyle/>
            <a:p>
              <a:pPr lvl="0" algn="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CAL</a:t>
              </a:r>
            </a:p>
          </p:txBody>
        </p:sp>
        <p:sp>
          <p:nvSpPr>
            <p:cNvPr id="35" name="Rectangle 34"/>
            <p:cNvSpPr/>
            <p:nvPr/>
          </p:nvSpPr>
          <p:spPr>
            <a:xfrm>
              <a:off x="1880370" y="4684817"/>
              <a:ext cx="2438399" cy="286232"/>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CAL Not Required</a:t>
              </a:r>
            </a:p>
          </p:txBody>
        </p:sp>
        <p:sp>
          <p:nvSpPr>
            <p:cNvPr id="36" name="Rectangle 35"/>
            <p:cNvSpPr/>
            <p:nvPr/>
          </p:nvSpPr>
          <p:spPr>
            <a:xfrm>
              <a:off x="5248301" y="4587868"/>
              <a:ext cx="2819400" cy="480131"/>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Project Server CAL Included</a:t>
              </a:r>
            </a:p>
          </p:txBody>
        </p:sp>
        <p:sp>
          <p:nvSpPr>
            <p:cNvPr id="37" name="Rectangle 36"/>
            <p:cNvSpPr/>
            <p:nvPr/>
          </p:nvSpPr>
          <p:spPr>
            <a:xfrm>
              <a:off x="8598312" y="4684817"/>
              <a:ext cx="2438399" cy="286232"/>
            </a:xfrm>
            <a:prstGeom prst="rect">
              <a:avLst/>
            </a:prstGeom>
          </p:spPr>
          <p:txBody>
            <a:bodyPr wrap="square">
              <a:spAutoFit/>
            </a:bodyPr>
            <a:lstStyle/>
            <a:p>
              <a:pP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CAL Required</a:t>
              </a:r>
            </a:p>
          </p:txBody>
        </p:sp>
      </p:grpSp>
      <p:grpSp>
        <p:nvGrpSpPr>
          <p:cNvPr id="8" name="Group 63"/>
          <p:cNvGrpSpPr/>
          <p:nvPr/>
        </p:nvGrpSpPr>
        <p:grpSpPr>
          <a:xfrm>
            <a:off x="-172686" y="3427195"/>
            <a:ext cx="9089217" cy="1515981"/>
            <a:chOff x="-230188" y="3238500"/>
            <a:chExt cx="12115800" cy="1150812"/>
          </a:xfrm>
        </p:grpSpPr>
        <p:sp>
          <p:nvSpPr>
            <p:cNvPr id="21" name="Title 2"/>
            <p:cNvSpPr txBox="1">
              <a:spLocks/>
            </p:cNvSpPr>
            <p:nvPr/>
          </p:nvSpPr>
          <p:spPr>
            <a:xfrm flipH="1">
              <a:off x="0" y="3238500"/>
              <a:ext cx="11885612" cy="1066800"/>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3200" kern="0" dirty="0">
                <a:solidFill>
                  <a:sysClr val="windowText" lastClr="000000"/>
                </a:solidFill>
                <a:latin typeface="Segoe UI" pitchFamily="34" charset="0"/>
                <a:cs typeface="Segoe UI" pitchFamily="34" charset="0"/>
              </a:endParaRPr>
            </a:p>
          </p:txBody>
        </p:sp>
        <p:sp>
          <p:nvSpPr>
            <p:cNvPr id="24" name="Rectangle 23"/>
            <p:cNvSpPr/>
            <p:nvPr/>
          </p:nvSpPr>
          <p:spPr>
            <a:xfrm>
              <a:off x="-230188" y="3628784"/>
              <a:ext cx="1981200" cy="217284"/>
            </a:xfrm>
            <a:prstGeom prst="rect">
              <a:avLst/>
            </a:prstGeom>
          </p:spPr>
          <p:txBody>
            <a:bodyPr wrap="square">
              <a:spAutoFit/>
            </a:bodyPr>
            <a:lstStyle/>
            <a:p>
              <a:pPr lvl="0" algn="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Key Changes</a:t>
              </a:r>
            </a:p>
          </p:txBody>
        </p:sp>
        <p:sp>
          <p:nvSpPr>
            <p:cNvPr id="38" name="Rectangle 37"/>
            <p:cNvSpPr/>
            <p:nvPr/>
          </p:nvSpPr>
          <p:spPr>
            <a:xfrm>
              <a:off x="1880370" y="3356402"/>
              <a:ext cx="3124200" cy="724282"/>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Fluent User Interface</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User Controlled Scheduling</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Timeline View</a:t>
              </a:r>
            </a:p>
          </p:txBody>
        </p:sp>
        <p:sp>
          <p:nvSpPr>
            <p:cNvPr id="39" name="Rectangle 38"/>
            <p:cNvSpPr/>
            <p:nvPr/>
          </p:nvSpPr>
          <p:spPr>
            <a:xfrm>
              <a:off x="5248301" y="3332421"/>
              <a:ext cx="3124200" cy="904184"/>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Project Standard PLUS</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Enhanced Scheduling</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Team Planner</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Project Synch to SharePoint</a:t>
              </a:r>
            </a:p>
          </p:txBody>
        </p:sp>
        <p:sp>
          <p:nvSpPr>
            <p:cNvPr id="40" name="Rectangle 39"/>
            <p:cNvSpPr/>
            <p:nvPr/>
          </p:nvSpPr>
          <p:spPr>
            <a:xfrm>
              <a:off x="8598312" y="3337934"/>
              <a:ext cx="3276601" cy="1051378"/>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Web Based Scheduling</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Unified Project and Portfolio Management</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Enhanced BI and Reporting</a:t>
              </a:r>
            </a:p>
            <a:p>
              <a:pPr marL="177800" indent="-177800" fontAlgn="base">
                <a:lnSpc>
                  <a:spcPct val="90000"/>
                </a:lnSpc>
                <a:spcBef>
                  <a:spcPct val="20000"/>
                </a:spcBef>
                <a:spcAft>
                  <a:spcPct val="0"/>
                </a:spcAft>
                <a:buBlip>
                  <a:blip r:embed="rId6"/>
                </a:buBlip>
              </a:pPr>
              <a:endParaRPr lang="en-US" sz="1400" dirty="0" smtClean="0">
                <a:gradFill>
                  <a:gsLst>
                    <a:gs pos="0">
                      <a:schemeClr val="tx1"/>
                    </a:gs>
                    <a:gs pos="100000">
                      <a:schemeClr val="tx1"/>
                    </a:gs>
                  </a:gsLst>
                  <a:lin ang="5400000" scaled="0"/>
                </a:gradFill>
              </a:endParaRPr>
            </a:p>
          </p:txBody>
        </p:sp>
      </p:grpSp>
      <p:pic>
        <p:nvPicPr>
          <p:cNvPr id="42" name="Picture 2" descr="https://brandtools.partners.extranet.microsoft.com/NR/rdonlyres/76BE76EB-A98D-4B93-855E-CE6596BF62B1/0/DYNA06_Shanti_01.jpg"/>
          <p:cNvPicPr>
            <a:picLocks noChangeAspect="1" noChangeArrowheads="1"/>
          </p:cNvPicPr>
          <p:nvPr/>
        </p:nvPicPr>
        <p:blipFill>
          <a:blip r:embed="rId7" cstate="screen"/>
          <a:stretch>
            <a:fillRect/>
          </a:stretch>
        </p:blipFill>
        <p:spPr bwMode="auto">
          <a:xfrm>
            <a:off x="3937221" y="1390936"/>
            <a:ext cx="685800" cy="685800"/>
          </a:xfrm>
          <a:prstGeom prst="roundRect">
            <a:avLst/>
          </a:prstGeom>
          <a:noFill/>
          <a:ln>
            <a:noFill/>
          </a:ln>
        </p:spPr>
      </p:pic>
      <p:pic>
        <p:nvPicPr>
          <p:cNvPr id="43" name="Picture 6" descr="https://brandtools.partners.extranet.microsoft.com/NR/rdonlyres/293F16BF-5C93-44EA-93E5-25E7BDC2B354/0/DYNA06_Fred_01.jpg"/>
          <p:cNvPicPr>
            <a:picLocks noChangeAspect="1" noChangeArrowheads="1"/>
          </p:cNvPicPr>
          <p:nvPr/>
        </p:nvPicPr>
        <p:blipFill>
          <a:blip r:embed="rId8" cstate="screen"/>
          <a:stretch>
            <a:fillRect/>
          </a:stretch>
        </p:blipFill>
        <p:spPr bwMode="auto">
          <a:xfrm>
            <a:off x="1451025" y="1390936"/>
            <a:ext cx="685800" cy="685800"/>
          </a:xfrm>
          <a:prstGeom prst="roundRect">
            <a:avLst/>
          </a:prstGeom>
          <a:noFill/>
          <a:ln>
            <a:noFill/>
          </a:ln>
        </p:spPr>
      </p:pic>
      <p:pic>
        <p:nvPicPr>
          <p:cNvPr id="44" name="Picture 14" descr="https://brandtools.partners.extranet.microsoft.com/NR/rdonlyres/AB31E73F-C209-4768-B27E-FAAB9CCFF542/0/MSB05_Scott_1.jpg"/>
          <p:cNvPicPr>
            <a:picLocks noChangeAspect="1" noChangeArrowheads="1"/>
          </p:cNvPicPr>
          <p:nvPr/>
        </p:nvPicPr>
        <p:blipFill>
          <a:blip r:embed="rId9" cstate="print"/>
          <a:stretch>
            <a:fillRect/>
          </a:stretch>
        </p:blipFill>
        <p:spPr bwMode="auto">
          <a:xfrm>
            <a:off x="6497711" y="1390936"/>
            <a:ext cx="712032" cy="685800"/>
          </a:xfrm>
          <a:prstGeom prst="roundRect">
            <a:avLst/>
          </a:prstGeom>
          <a:noFill/>
          <a:ln>
            <a:noFill/>
          </a:ln>
        </p:spPr>
      </p:pic>
      <p:pic>
        <p:nvPicPr>
          <p:cNvPr id="47" name="Picture 46" descr="Project2010_bL_r.png"/>
          <p:cNvPicPr>
            <a:picLocks noChangeAspect="1"/>
          </p:cNvPicPr>
          <p:nvPr/>
        </p:nvPicPr>
        <p:blipFill>
          <a:blip r:embed="rId10"/>
          <a:stretch>
            <a:fillRect/>
          </a:stretch>
        </p:blipFill>
        <p:spPr>
          <a:xfrm>
            <a:off x="170304" y="1524282"/>
            <a:ext cx="1170432" cy="365760"/>
          </a:xfrm>
          <a:prstGeom prst="rect">
            <a:avLst/>
          </a:prstGeom>
          <a:noFill/>
          <a:ln>
            <a:noFill/>
          </a:ln>
        </p:spPr>
      </p:pic>
      <p:pic>
        <p:nvPicPr>
          <p:cNvPr id="48" name="Picture 47" descr="ProjectPro2010_bL_r.png"/>
          <p:cNvPicPr>
            <a:picLocks noChangeAspect="1"/>
          </p:cNvPicPr>
          <p:nvPr/>
        </p:nvPicPr>
        <p:blipFill>
          <a:blip r:embed="rId11"/>
          <a:stretch>
            <a:fillRect/>
          </a:stretch>
        </p:blipFill>
        <p:spPr>
          <a:xfrm>
            <a:off x="4702326" y="1607457"/>
            <a:ext cx="1522618" cy="219456"/>
          </a:xfrm>
          <a:prstGeom prst="rect">
            <a:avLst/>
          </a:prstGeom>
          <a:noFill/>
          <a:ln>
            <a:noFill/>
          </a:ln>
        </p:spPr>
      </p:pic>
      <p:pic>
        <p:nvPicPr>
          <p:cNvPr id="49" name="Picture 48" descr="ProjectStnd2010_bL_r.png"/>
          <p:cNvPicPr>
            <a:picLocks noChangeAspect="1"/>
          </p:cNvPicPr>
          <p:nvPr/>
        </p:nvPicPr>
        <p:blipFill>
          <a:blip r:embed="rId12"/>
          <a:stretch>
            <a:fillRect/>
          </a:stretch>
        </p:blipFill>
        <p:spPr>
          <a:xfrm>
            <a:off x="2206463" y="1601755"/>
            <a:ext cx="1330310" cy="219456"/>
          </a:xfrm>
          <a:prstGeom prst="rect">
            <a:avLst/>
          </a:prstGeom>
          <a:noFill/>
          <a:ln>
            <a:noFill/>
          </a:ln>
        </p:spPr>
      </p:pic>
      <p:pic>
        <p:nvPicPr>
          <p:cNvPr id="51" name="Picture 50" descr="Project-Svr10_h_rgb_r.png"/>
          <p:cNvPicPr>
            <a:picLocks noChangeAspect="1"/>
          </p:cNvPicPr>
          <p:nvPr/>
        </p:nvPicPr>
        <p:blipFill>
          <a:blip r:embed="rId13"/>
          <a:stretch>
            <a:fillRect/>
          </a:stretch>
        </p:blipFill>
        <p:spPr>
          <a:xfrm>
            <a:off x="7277804" y="1600200"/>
            <a:ext cx="1496514" cy="274320"/>
          </a:xfrm>
          <a:prstGeom prst="rect">
            <a:avLst/>
          </a:prstGeom>
          <a:noFill/>
          <a:ln>
            <a:noFill/>
          </a:ln>
        </p:spPr>
      </p:pic>
      <p:grpSp>
        <p:nvGrpSpPr>
          <p:cNvPr id="9" name="Group 68"/>
          <p:cNvGrpSpPr/>
          <p:nvPr/>
        </p:nvGrpSpPr>
        <p:grpSpPr>
          <a:xfrm>
            <a:off x="-172686" y="5544463"/>
            <a:ext cx="9316686" cy="932538"/>
            <a:chOff x="-230188" y="2286000"/>
            <a:chExt cx="12419013" cy="1084938"/>
          </a:xfrm>
        </p:grpSpPr>
        <p:sp>
          <p:nvSpPr>
            <p:cNvPr id="70" name="Title 2"/>
            <p:cNvSpPr txBox="1">
              <a:spLocks/>
            </p:cNvSpPr>
            <p:nvPr/>
          </p:nvSpPr>
          <p:spPr>
            <a:xfrm flipH="1">
              <a:off x="0" y="2286000"/>
              <a:ext cx="11885612" cy="1084938"/>
            </a:xfrm>
            <a:prstGeom prst="rect">
              <a:avLst/>
            </a:prstGeom>
            <a:gradFill flip="none" rotWithShape="1">
              <a:gsLst>
                <a:gs pos="0">
                  <a:srgbClr val="000000">
                    <a:alpha val="0"/>
                  </a:srgbClr>
                </a:gs>
                <a:gs pos="50000">
                  <a:srgbClr val="000000">
                    <a:alpha val="25000"/>
                  </a:srgbClr>
                </a:gs>
                <a:gs pos="70000">
                  <a:srgbClr val="000000">
                    <a:alpha val="25000"/>
                  </a:srgbClr>
                </a:gs>
                <a:gs pos="100000">
                  <a:srgbClr val="000000">
                    <a:alpha val="47000"/>
                  </a:srgbClr>
                </a:gs>
              </a:gsLst>
              <a:lin ang="0" scaled="1"/>
              <a:tileRect/>
            </a:gradFill>
            <a:ln w="12700">
              <a:gradFill flip="none" rotWithShape="1">
                <a:gsLst>
                  <a:gs pos="0">
                    <a:srgbClr val="FFFFFF">
                      <a:alpha val="0"/>
                    </a:srgbClr>
                  </a:gs>
                  <a:gs pos="50000">
                    <a:srgbClr val="FFFFFF">
                      <a:alpha val="50000"/>
                    </a:srgbClr>
                  </a:gs>
                  <a:gs pos="70000">
                    <a:srgbClr val="FFFFFF">
                      <a:alpha val="20000"/>
                    </a:srgbClr>
                  </a:gs>
                  <a:gs pos="100000">
                    <a:srgbClr val="FFC000">
                      <a:tint val="23500"/>
                      <a:satMod val="160000"/>
                      <a:alpha val="0"/>
                    </a:srgbClr>
                  </a:gs>
                </a:gsLst>
                <a:lin ang="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lnSpc>
                  <a:spcPct val="85000"/>
                </a:lnSpc>
                <a:spcBef>
                  <a:spcPct val="0"/>
                </a:spcBef>
                <a:spcAft>
                  <a:spcPct val="0"/>
                </a:spcAft>
                <a:defRPr/>
              </a:pPr>
              <a:endParaRPr lang="en-US" sz="3200" kern="0" dirty="0">
                <a:solidFill>
                  <a:sysClr val="windowText" lastClr="000000"/>
                </a:solidFill>
                <a:latin typeface="Segoe UI" pitchFamily="34" charset="0"/>
                <a:cs typeface="Segoe UI" pitchFamily="34" charset="0"/>
              </a:endParaRPr>
            </a:p>
          </p:txBody>
        </p:sp>
        <p:sp>
          <p:nvSpPr>
            <p:cNvPr id="71" name="Rectangle 70"/>
            <p:cNvSpPr/>
            <p:nvPr/>
          </p:nvSpPr>
          <p:spPr>
            <a:xfrm>
              <a:off x="-230188" y="2514048"/>
              <a:ext cx="1981200" cy="558596"/>
            </a:xfrm>
            <a:prstGeom prst="rect">
              <a:avLst/>
            </a:prstGeom>
          </p:spPr>
          <p:txBody>
            <a:bodyPr wrap="square">
              <a:spAutoFit/>
            </a:bodyPr>
            <a:lstStyle/>
            <a:p>
              <a:pPr lvl="0" algn="r" fontAlgn="base">
                <a:lnSpc>
                  <a:spcPct val="90000"/>
                </a:lnSpc>
                <a:spcBef>
                  <a:spcPct val="20000"/>
                </a:spcBef>
                <a:spcAft>
                  <a:spcPct val="0"/>
                </a:spcAft>
              </a:pPr>
              <a:r>
                <a:rPr lang="en-US" sz="1400" dirty="0" smtClean="0">
                  <a:gradFill>
                    <a:gsLst>
                      <a:gs pos="0">
                        <a:schemeClr val="tx1"/>
                      </a:gs>
                      <a:gs pos="100000">
                        <a:schemeClr val="tx1"/>
                      </a:gs>
                    </a:gsLst>
                    <a:lin ang="5400000" scaled="0"/>
                  </a:gradFill>
                </a:rPr>
                <a:t>Key Dependencies</a:t>
              </a:r>
            </a:p>
          </p:txBody>
        </p:sp>
        <p:sp>
          <p:nvSpPr>
            <p:cNvPr id="72" name="Rectangle 71"/>
            <p:cNvSpPr/>
            <p:nvPr/>
          </p:nvSpPr>
          <p:spPr>
            <a:xfrm>
              <a:off x="1880370" y="2573060"/>
              <a:ext cx="2438399" cy="558596"/>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Windows XP, Vista, or Windows 7</a:t>
              </a:r>
            </a:p>
          </p:txBody>
        </p:sp>
        <p:sp>
          <p:nvSpPr>
            <p:cNvPr id="73" name="Rectangle 72"/>
            <p:cNvSpPr/>
            <p:nvPr/>
          </p:nvSpPr>
          <p:spPr>
            <a:xfrm>
              <a:off x="5248301" y="2573060"/>
              <a:ext cx="2438399" cy="558596"/>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Windows XP, Vista, or Windows 7</a:t>
              </a:r>
            </a:p>
          </p:txBody>
        </p:sp>
        <p:sp>
          <p:nvSpPr>
            <p:cNvPr id="74" name="Rectangle 73"/>
            <p:cNvSpPr/>
            <p:nvPr/>
          </p:nvSpPr>
          <p:spPr>
            <a:xfrm>
              <a:off x="8598312" y="2392809"/>
              <a:ext cx="3590513" cy="884445"/>
            </a:xfrm>
            <a:prstGeom prst="rect">
              <a:avLst/>
            </a:prstGeom>
          </p:spPr>
          <p:txBody>
            <a:bodyPr wrap="square">
              <a:spAutoFit/>
            </a:bodyPr>
            <a:lstStyle/>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SharePoint Server 2010</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SharePoint Enterprise CAL</a:t>
              </a:r>
            </a:p>
            <a:p>
              <a:pPr marL="177800" indent="-177800" fontAlgn="base">
                <a:lnSpc>
                  <a:spcPct val="90000"/>
                </a:lnSpc>
                <a:spcBef>
                  <a:spcPct val="20000"/>
                </a:spcBef>
                <a:spcAft>
                  <a:spcPct val="0"/>
                </a:spcAft>
                <a:buBlip>
                  <a:blip r:embed="rId6"/>
                </a:buBlip>
              </a:pPr>
              <a:r>
                <a:rPr lang="en-US" sz="1400" dirty="0" smtClean="0">
                  <a:gradFill>
                    <a:gsLst>
                      <a:gs pos="0">
                        <a:schemeClr val="tx1"/>
                      </a:gs>
                      <a:gs pos="100000">
                        <a:schemeClr val="tx1"/>
                      </a:gs>
                    </a:gsLst>
                    <a:lin ang="5400000" scaled="0"/>
                  </a:gradFill>
                </a:rPr>
                <a:t>64-bit Windows Server 2008</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Agenda</a:t>
            </a:r>
            <a:endParaRPr lang="en-US" dirty="0"/>
          </a:p>
        </p:txBody>
      </p:sp>
      <p:sp>
        <p:nvSpPr>
          <p:cNvPr id="6" name="Text Placeholder 5"/>
          <p:cNvSpPr>
            <a:spLocks noGrp="1"/>
          </p:cNvSpPr>
          <p:nvPr>
            <p:ph type="body" sz="quarter" idx="10"/>
          </p:nvPr>
        </p:nvSpPr>
        <p:spPr>
          <a:xfrm>
            <a:off x="381000" y="1447799"/>
            <a:ext cx="8382000" cy="1526572"/>
          </a:xfrm>
        </p:spPr>
        <p:txBody>
          <a:bodyPr/>
          <a:lstStyle/>
          <a:p>
            <a:r>
              <a:rPr lang="en-US" dirty="0" smtClean="0"/>
              <a:t>Overview of Project 2010 Investments</a:t>
            </a:r>
          </a:p>
          <a:p>
            <a:r>
              <a:rPr lang="en-US"/>
              <a:t>Project Server </a:t>
            </a:r>
            <a:r>
              <a:rPr lang="en-US" smtClean="0"/>
              <a:t>2010</a:t>
            </a:r>
          </a:p>
          <a:p>
            <a:r>
              <a:rPr lang="en-US" dirty="0" smtClean="0"/>
              <a:t>Project Professional 2010</a:t>
            </a:r>
          </a:p>
        </p:txBody>
      </p:sp>
    </p:spTree>
    <p:extLst>
      <p:ext uri="{BB962C8B-B14F-4D97-AF65-F5344CB8AC3E}">
        <p14:creationId xmlns:p14="http://schemas.microsoft.com/office/powerpoint/2010/main" xmlns="" val="202837151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1"/>
            <a:ext cx="8363938" cy="1163395"/>
          </a:xfrm>
        </p:spPr>
        <p:txBody>
          <a:bodyPr/>
          <a:lstStyle/>
          <a:p>
            <a:r>
              <a:rPr lang="en-US" dirty="0" smtClean="0"/>
              <a:t>Microsoft Project 2010</a:t>
            </a:r>
            <a:br>
              <a:rPr lang="en-US" dirty="0" smtClean="0"/>
            </a:br>
            <a:r>
              <a:rPr lang="en-US" sz="3600" i="1" dirty="0" smtClean="0">
                <a:gradFill>
                  <a:gsLst>
                    <a:gs pos="50000">
                      <a:srgbClr val="CDD804">
                        <a:lumMod val="40000"/>
                        <a:lumOff val="60000"/>
                      </a:srgbClr>
                    </a:gs>
                    <a:gs pos="100000">
                      <a:srgbClr val="CDD804"/>
                    </a:gs>
                  </a:gsLst>
                  <a:lin ang="5400000" scaled="0"/>
                </a:gradFill>
              </a:rPr>
              <a:t>Simple </a:t>
            </a:r>
            <a:r>
              <a:rPr lang="en-US" sz="3600" i="1" dirty="0">
                <a:gradFill>
                  <a:gsLst>
                    <a:gs pos="50000">
                      <a:srgbClr val="CDD804">
                        <a:lumMod val="40000"/>
                        <a:lumOff val="60000"/>
                      </a:srgbClr>
                    </a:gs>
                    <a:gs pos="100000">
                      <a:srgbClr val="CDD804"/>
                    </a:gs>
                  </a:gsLst>
                  <a:lin ang="5400000" scaled="0"/>
                </a:gradFill>
              </a:rPr>
              <a:t>and Intuitive User Experience</a:t>
            </a:r>
            <a:endParaRPr lang="en-US" sz="3600" i="1" dirty="0">
              <a:gradFill>
                <a:gsLst>
                  <a:gs pos="50000">
                    <a:schemeClr val="accent3">
                      <a:lumMod val="40000"/>
                      <a:lumOff val="60000"/>
                    </a:schemeClr>
                  </a:gs>
                  <a:gs pos="100000">
                    <a:schemeClr val="accent3"/>
                  </a:gs>
                </a:gsLst>
                <a:lin ang="5400000" scaled="0"/>
              </a:gradFill>
            </a:endParaRPr>
          </a:p>
        </p:txBody>
      </p:sp>
      <p:sp>
        <p:nvSpPr>
          <p:cNvPr id="25" name="Rectangle 14"/>
          <p:cNvSpPr>
            <a:spLocks noChangeArrowheads="1"/>
          </p:cNvSpPr>
          <p:nvPr/>
        </p:nvSpPr>
        <p:spPr bwMode="auto">
          <a:xfrm>
            <a:off x="4114799" y="2370015"/>
            <a:ext cx="4632033" cy="156042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a:t>
            </a:r>
            <a:r>
              <a:rPr lang="en-US" dirty="0">
                <a:gradFill>
                  <a:gsLst>
                    <a:gs pos="0">
                      <a:schemeClr val="tx1"/>
                    </a:gs>
                    <a:gs pos="100000">
                      <a:schemeClr val="tx1"/>
                    </a:gs>
                  </a:gsLst>
                  <a:lin ang="5400000" scaled="0"/>
                </a:gradFill>
              </a:rPr>
              <a:t>U</a:t>
            </a:r>
            <a:r>
              <a:rPr lang="en-US" dirty="0" smtClean="0">
                <a:gradFill>
                  <a:gsLst>
                    <a:gs pos="0">
                      <a:schemeClr val="tx1"/>
                    </a:gs>
                    <a:gs pos="100000">
                      <a:schemeClr val="tx1"/>
                    </a:gs>
                  </a:gsLst>
                  <a:lin ang="5400000" scaled="0"/>
                </a:gradFill>
              </a:rPr>
              <a:t>ser </a:t>
            </a:r>
            <a:r>
              <a:rPr lang="en-US" dirty="0">
                <a:gradFill>
                  <a:gsLst>
                    <a:gs pos="0">
                      <a:schemeClr val="tx1"/>
                    </a:gs>
                    <a:gs pos="100000">
                      <a:schemeClr val="tx1"/>
                    </a:gs>
                  </a:gsLst>
                  <a:lin ang="5400000" scaled="0"/>
                </a:gradFill>
              </a:rPr>
              <a:t>I</a:t>
            </a:r>
            <a:r>
              <a:rPr lang="en-US" dirty="0" smtClean="0">
                <a:gradFill>
                  <a:gsLst>
                    <a:gs pos="0">
                      <a:schemeClr val="tx1"/>
                    </a:gs>
                    <a:gs pos="100000">
                      <a:schemeClr val="tx1"/>
                    </a:gs>
                  </a:gsLst>
                  <a:lin ang="5400000" scaled="0"/>
                </a:gradFill>
              </a:rPr>
              <a:t>nterface</a:t>
            </a:r>
          </a:p>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User </a:t>
            </a:r>
            <a:r>
              <a:rPr lang="en-US" dirty="0">
                <a:gradFill>
                  <a:gsLst>
                    <a:gs pos="0">
                      <a:schemeClr val="tx1"/>
                    </a:gs>
                    <a:gs pos="100000">
                      <a:schemeClr val="tx1"/>
                    </a:gs>
                  </a:gsLst>
                  <a:lin ang="5400000" scaled="0"/>
                </a:gradFill>
              </a:rPr>
              <a:t>C</a:t>
            </a:r>
            <a:r>
              <a:rPr lang="en-US" dirty="0" smtClean="0">
                <a:gradFill>
                  <a:gsLst>
                    <a:gs pos="0">
                      <a:schemeClr val="tx1"/>
                    </a:gs>
                    <a:gs pos="100000">
                      <a:schemeClr val="tx1"/>
                    </a:gs>
                  </a:gsLst>
                  <a:lin ang="5400000" scaled="0"/>
                </a:gradFill>
              </a:rPr>
              <a:t>ontrolled scheduling</a:t>
            </a:r>
          </a:p>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Intuitive Excel like behavior</a:t>
            </a:r>
          </a:p>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Timeline View</a:t>
            </a:r>
          </a:p>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Team Planner View</a:t>
            </a:r>
          </a:p>
        </p:txBody>
      </p:sp>
      <p:pic>
        <p:nvPicPr>
          <p:cNvPr id="34" name="Picture 2"/>
          <p:cNvPicPr>
            <a:picLocks noChangeAspect="1" noChangeArrowheads="1"/>
          </p:cNvPicPr>
          <p:nvPr/>
        </p:nvPicPr>
        <p:blipFill>
          <a:blip r:embed="rId5"/>
          <a:stretch>
            <a:fillRect/>
          </a:stretch>
        </p:blipFill>
        <p:spPr bwMode="auto">
          <a:xfrm>
            <a:off x="102092" y="2024743"/>
            <a:ext cx="4217670" cy="337413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52" name="Group 51"/>
          <p:cNvGrpSpPr>
            <a:grpSpLocks noChangeAspect="1"/>
          </p:cNvGrpSpPr>
          <p:nvPr/>
        </p:nvGrpSpPr>
        <p:grpSpPr>
          <a:xfrm>
            <a:off x="6150928" y="3854196"/>
            <a:ext cx="6015172" cy="6007608"/>
            <a:chOff x="8812212" y="3454400"/>
            <a:chExt cx="6818313" cy="6809739"/>
          </a:xfrm>
        </p:grpSpPr>
        <p:sp>
          <p:nvSpPr>
            <p:cNvPr id="37"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38" name="Group 34"/>
            <p:cNvGrpSpPr/>
            <p:nvPr/>
          </p:nvGrpSpPr>
          <p:grpSpPr>
            <a:xfrm rot="16200000">
              <a:off x="8983847" y="3634730"/>
              <a:ext cx="6484217" cy="6467271"/>
              <a:chOff x="8983847" y="3634730"/>
              <a:chExt cx="6484217" cy="6467271"/>
            </a:xfrm>
          </p:grpSpPr>
          <p:grpSp>
            <p:nvGrpSpPr>
              <p:cNvPr id="39" name="Group 29"/>
              <p:cNvGrpSpPr/>
              <p:nvPr/>
            </p:nvGrpSpPr>
            <p:grpSpPr>
              <a:xfrm>
                <a:off x="8984970" y="3636234"/>
                <a:ext cx="6473630" cy="6462748"/>
                <a:chOff x="3589570" y="1545357"/>
                <a:chExt cx="4924647" cy="4922560"/>
              </a:xfrm>
            </p:grpSpPr>
            <p:sp>
              <p:nvSpPr>
                <p:cNvPr id="49" name="Block Arc 48"/>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50" name="TextBox 49"/>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Portfolio Management</a:t>
                  </a:r>
                </a:p>
              </p:txBody>
            </p:sp>
          </p:grpSp>
          <p:grpSp>
            <p:nvGrpSpPr>
              <p:cNvPr id="40" name="Group 31"/>
              <p:cNvGrpSpPr/>
              <p:nvPr/>
            </p:nvGrpSpPr>
            <p:grpSpPr>
              <a:xfrm>
                <a:off x="8984070" y="3635015"/>
                <a:ext cx="6483994" cy="6465482"/>
                <a:chOff x="3589572" y="1544321"/>
                <a:chExt cx="4922563" cy="4924641"/>
              </a:xfrm>
            </p:grpSpPr>
            <p:sp>
              <p:nvSpPr>
                <p:cNvPr id="47" name="Block Arc 46"/>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8" name="TextBox 47"/>
                <p:cNvSpPr txBox="1"/>
                <p:nvPr/>
              </p:nvSpPr>
              <p:spPr>
                <a:xfrm rot="2664417">
                  <a:off x="5597597" y="2466941"/>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User Experience</a:t>
                  </a:r>
                </a:p>
              </p:txBody>
            </p:sp>
          </p:grpSp>
          <p:grpSp>
            <p:nvGrpSpPr>
              <p:cNvPr id="41" name="Group 32"/>
              <p:cNvGrpSpPr/>
              <p:nvPr/>
            </p:nvGrpSpPr>
            <p:grpSpPr>
              <a:xfrm>
                <a:off x="8983847" y="3634730"/>
                <a:ext cx="6473626" cy="6462749"/>
                <a:chOff x="3588531" y="1544318"/>
                <a:chExt cx="4924647" cy="4922560"/>
              </a:xfrm>
            </p:grpSpPr>
            <p:sp>
              <p:nvSpPr>
                <p:cNvPr id="45" name="Block Arc 44"/>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6" name="TextBox 45"/>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42" name="Group 33"/>
              <p:cNvGrpSpPr/>
              <p:nvPr/>
            </p:nvGrpSpPr>
            <p:grpSpPr>
              <a:xfrm>
                <a:off x="8986339" y="3636519"/>
                <a:ext cx="6470889" cy="6465482"/>
                <a:chOff x="3590611" y="1545360"/>
                <a:chExt cx="4922563" cy="4924642"/>
              </a:xfrm>
            </p:grpSpPr>
            <p:sp>
              <p:nvSpPr>
                <p:cNvPr id="43" name="Block Arc 42"/>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44" name="TextBox 43"/>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51"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spTree>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4" name="Title 3"/>
          <p:cNvSpPr>
            <a:spLocks noGrp="1"/>
          </p:cNvSpPr>
          <p:nvPr>
            <p:ph type="title"/>
          </p:nvPr>
        </p:nvSpPr>
        <p:spPr/>
        <p:txBody>
          <a:bodyPr>
            <a:noAutofit/>
          </a:bodyPr>
          <a:lstStyle/>
          <a:p>
            <a:r>
              <a:rPr lang="en-US" sz="4400" dirty="0" smtClean="0"/>
              <a:t>Simple and Intuitive User Experience</a:t>
            </a:r>
            <a:br>
              <a:rPr lang="en-US" sz="4400" dirty="0" smtClean="0"/>
            </a:br>
            <a:r>
              <a:rPr lang="en-US" sz="3200" i="1" dirty="0" smtClean="0">
                <a:gradFill>
                  <a:gsLst>
                    <a:gs pos="50000">
                      <a:srgbClr val="CDD804">
                        <a:lumMod val="40000"/>
                        <a:lumOff val="60000"/>
                      </a:srgbClr>
                    </a:gs>
                    <a:gs pos="100000">
                      <a:srgbClr val="CDD804"/>
                    </a:gs>
                  </a:gsLst>
                  <a:lin ang="5400000" scaled="0"/>
                </a:gradFill>
              </a:rPr>
              <a:t>New User Interface</a:t>
            </a:r>
            <a:endParaRPr lang="en-US" sz="3600" i="1" dirty="0">
              <a:gradFill>
                <a:gsLst>
                  <a:gs pos="50000">
                    <a:srgbClr val="CDD804">
                      <a:lumMod val="40000"/>
                      <a:lumOff val="60000"/>
                    </a:srgbClr>
                  </a:gs>
                  <a:gs pos="100000">
                    <a:srgbClr val="CDD804"/>
                  </a:gs>
                </a:gsLst>
                <a:lin ang="5400000" scaled="0"/>
              </a:gradFill>
            </a:endParaRPr>
          </a:p>
        </p:txBody>
      </p:sp>
      <p:sp>
        <p:nvSpPr>
          <p:cNvPr id="35" name="Rectangle 34"/>
          <p:cNvSpPr/>
          <p:nvPr/>
        </p:nvSpPr>
        <p:spPr>
          <a:xfrm>
            <a:off x="4712017" y="2057400"/>
            <a:ext cx="4181475" cy="1603516"/>
          </a:xfrm>
          <a:prstGeom prst="rect">
            <a:avLst/>
          </a:prstGeom>
        </p:spPr>
        <p:txBody>
          <a:bodyPr wrap="square">
            <a:spAutoFit/>
          </a:bodyPr>
          <a:lstStyle/>
          <a:p>
            <a:pPr marL="231775" indent="-231775" fontAlgn="base">
              <a:lnSpc>
                <a:spcPct val="90000"/>
              </a:lnSpc>
              <a:spcBef>
                <a:spcPts val="384"/>
              </a:spcBef>
              <a:buClr>
                <a:srgbClr val="FFC533"/>
              </a:buClr>
              <a:buSzPct val="85000"/>
              <a:buBlip>
                <a:blip r:embed="rId4"/>
              </a:buBlip>
            </a:pPr>
            <a:r>
              <a:rPr lang="en-US" sz="1400" dirty="0" smtClean="0">
                <a:gradFill>
                  <a:gsLst>
                    <a:gs pos="0">
                      <a:schemeClr val="tx1"/>
                    </a:gs>
                    <a:gs pos="86000">
                      <a:schemeClr val="tx1"/>
                    </a:gs>
                  </a:gsLst>
                  <a:lin ang="5400000" scaled="0"/>
                </a:gradFill>
                <a:sym typeface="Wingdings" pitchFamily="2" charset="2"/>
              </a:rPr>
              <a:t>Get started quicker with the familiar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Fluent User Interface</a:t>
            </a:r>
          </a:p>
          <a:p>
            <a:pPr marL="231775" indent="-231775" fontAlgn="base">
              <a:lnSpc>
                <a:spcPct val="90000"/>
              </a:lnSpc>
              <a:spcBef>
                <a:spcPts val="384"/>
              </a:spcBef>
              <a:buClr>
                <a:srgbClr val="FFC533"/>
              </a:buClr>
              <a:buSzPct val="85000"/>
              <a:buBlip>
                <a:blip r:embed="rId4"/>
              </a:buBlip>
            </a:pPr>
            <a:r>
              <a:rPr lang="en-US" sz="1400" dirty="0" smtClean="0">
                <a:gradFill>
                  <a:gsLst>
                    <a:gs pos="0">
                      <a:schemeClr val="tx1"/>
                    </a:gs>
                    <a:gs pos="86000">
                      <a:schemeClr val="tx1"/>
                    </a:gs>
                  </a:gsLst>
                  <a:lin ang="5400000" scaled="0"/>
                </a:gradFill>
                <a:sym typeface="Wingdings" pitchFamily="2" charset="2"/>
              </a:rPr>
              <a:t>Enhanced Contextual menus reveal relevant features</a:t>
            </a:r>
          </a:p>
          <a:p>
            <a:pPr marL="231775" indent="-231775" fontAlgn="base">
              <a:lnSpc>
                <a:spcPct val="90000"/>
              </a:lnSpc>
              <a:spcBef>
                <a:spcPts val="384"/>
              </a:spcBef>
              <a:buClr>
                <a:srgbClr val="FFC533"/>
              </a:buClr>
              <a:buSzPct val="85000"/>
              <a:buBlip>
                <a:blip r:embed="rId4"/>
              </a:buBlip>
            </a:pPr>
            <a:r>
              <a:rPr lang="en-US" sz="1400" dirty="0" smtClean="0">
                <a:gradFill>
                  <a:gsLst>
                    <a:gs pos="0">
                      <a:schemeClr val="tx1"/>
                    </a:gs>
                    <a:gs pos="86000">
                      <a:schemeClr val="tx1"/>
                    </a:gs>
                  </a:gsLst>
                  <a:lin ang="5400000" scaled="0"/>
                </a:gradFill>
                <a:sym typeface="Wingdings" pitchFamily="2" charset="2"/>
              </a:rPr>
              <a:t>Descriptive tooltips</a:t>
            </a:r>
          </a:p>
          <a:p>
            <a:pPr marL="231775" indent="-231775" fontAlgn="base">
              <a:lnSpc>
                <a:spcPct val="90000"/>
              </a:lnSpc>
              <a:spcBef>
                <a:spcPts val="384"/>
              </a:spcBef>
              <a:buClr>
                <a:srgbClr val="FFC533"/>
              </a:buClr>
              <a:buSzPct val="85000"/>
              <a:buBlip>
                <a:blip r:embed="rId4"/>
              </a:buBlip>
            </a:pPr>
            <a:r>
              <a:rPr lang="en-US" sz="1400" dirty="0" smtClean="0">
                <a:gradFill>
                  <a:gsLst>
                    <a:gs pos="0">
                      <a:schemeClr val="tx1"/>
                    </a:gs>
                    <a:gs pos="86000">
                      <a:schemeClr val="tx1"/>
                    </a:gs>
                  </a:gsLst>
                  <a:lin ang="5400000" scaled="0"/>
                </a:gradFill>
              </a:rPr>
              <a:t>Share, print, and publish project information with just one click in Backstage</a:t>
            </a:r>
            <a:endParaRPr lang="en-US" sz="1400" dirty="0">
              <a:gradFill>
                <a:gsLst>
                  <a:gs pos="0">
                    <a:schemeClr val="tx1"/>
                  </a:gs>
                  <a:gs pos="86000">
                    <a:schemeClr val="tx1"/>
                  </a:gs>
                </a:gsLst>
                <a:lin ang="5400000" scaled="0"/>
              </a:gradFill>
              <a:sym typeface="Wingdings" pitchFamily="2" charset="2"/>
            </a:endParaRPr>
          </a:p>
        </p:txBody>
      </p:sp>
      <p:pic>
        <p:nvPicPr>
          <p:cNvPr id="30" name="Picture 29" descr="Project_Tab.jpg"/>
          <p:cNvPicPr>
            <a:picLocks noChangeAspect="1"/>
          </p:cNvPicPr>
          <p:nvPr/>
        </p:nvPicPr>
        <p:blipFill>
          <a:blip r:embed="rId5"/>
          <a:stretch>
            <a:fillRect/>
          </a:stretch>
        </p:blipFill>
        <p:spPr>
          <a:xfrm>
            <a:off x="-100347" y="1981200"/>
            <a:ext cx="5500914" cy="59306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14" name="Rectangle 13"/>
          <p:cNvSpPr/>
          <p:nvPr/>
        </p:nvSpPr>
        <p:spPr bwMode="auto">
          <a:xfrm>
            <a:off x="4712017" y="1295400"/>
            <a:ext cx="3901440" cy="595318"/>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a:gradFill>
                  <a:gsLst>
                    <a:gs pos="0">
                      <a:schemeClr val="tx1"/>
                    </a:gs>
                    <a:gs pos="100000">
                      <a:schemeClr val="tx1"/>
                    </a:gs>
                  </a:gsLst>
                </a:gradFill>
              </a:rPr>
              <a:t>Experience the full power of Project 2010 with the easy to use Ribbon</a:t>
            </a:r>
            <a:endParaRPr lang="en-US" sz="1600" b="1" dirty="0" smtClean="0">
              <a:gradFill>
                <a:gsLst>
                  <a:gs pos="0">
                    <a:schemeClr val="tx1"/>
                  </a:gs>
                  <a:gs pos="100000">
                    <a:schemeClr val="tx1"/>
                  </a:gs>
                </a:gsLst>
              </a:gradFill>
            </a:endParaRPr>
          </a:p>
        </p:txBody>
      </p:sp>
      <p:sp>
        <p:nvSpPr>
          <p:cNvPr id="11" name="Rounded Rectangular Callout 10"/>
          <p:cNvSpPr/>
          <p:nvPr/>
        </p:nvSpPr>
        <p:spPr bwMode="auto">
          <a:xfrm>
            <a:off x="256437" y="2823006"/>
            <a:ext cx="1196559" cy="524702"/>
          </a:xfrm>
          <a:prstGeom prst="wedgeRoundRectCallout">
            <a:avLst>
              <a:gd name="adj1" fmla="val -13141"/>
              <a:gd name="adj2" fmla="val -129278"/>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2" name="TextBox 11"/>
          <p:cNvSpPr txBox="1"/>
          <p:nvPr/>
        </p:nvSpPr>
        <p:spPr>
          <a:xfrm>
            <a:off x="316176" y="2901148"/>
            <a:ext cx="1077079" cy="37036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Ribbon</a:t>
            </a:r>
          </a:p>
        </p:txBody>
      </p:sp>
      <p:pic>
        <p:nvPicPr>
          <p:cNvPr id="17" name="Picture 16" descr="BackStage - Print.png"/>
          <p:cNvPicPr>
            <a:picLocks noChangeAspect="1"/>
          </p:cNvPicPr>
          <p:nvPr/>
        </p:nvPicPr>
        <p:blipFill>
          <a:blip r:embed="rId6"/>
          <a:stretch>
            <a:fillRect/>
          </a:stretch>
        </p:blipFill>
        <p:spPr>
          <a:xfrm>
            <a:off x="2059812" y="3810000"/>
            <a:ext cx="5483988" cy="2919114"/>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8" name="Rounded Rectangular Callout 17"/>
          <p:cNvSpPr/>
          <p:nvPr/>
        </p:nvSpPr>
        <p:spPr bwMode="auto">
          <a:xfrm>
            <a:off x="614699" y="5943600"/>
            <a:ext cx="1196559" cy="685800"/>
          </a:xfrm>
          <a:prstGeom prst="wedgeRoundRectCallout">
            <a:avLst>
              <a:gd name="adj1" fmla="val 94874"/>
              <a:gd name="adj2" fmla="val -4439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9" name="TextBox 18"/>
          <p:cNvSpPr txBox="1"/>
          <p:nvPr/>
        </p:nvSpPr>
        <p:spPr>
          <a:xfrm>
            <a:off x="673498" y="6018359"/>
            <a:ext cx="1077079"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r>
              <a:rPr lang="en-US" dirty="0" smtClean="0">
                <a:gradFill>
                  <a:gsLst>
                    <a:gs pos="50000">
                      <a:schemeClr val="tx1"/>
                    </a:gs>
                    <a:gs pos="100000">
                      <a:schemeClr val="tx1"/>
                    </a:gs>
                  </a:gsLst>
                  <a:lin ang="5400000" scaled="0"/>
                </a:gradFill>
                <a:effectLst/>
              </a:rPr>
              <a:t>Backstage</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599196" y="2138137"/>
            <a:ext cx="9143999" cy="4719861"/>
          </a:xfrm>
          <a:prstGeom prst="rect">
            <a:avLst/>
          </a:prstGeom>
          <a:noFill/>
        </p:spPr>
      </p:pic>
      <p:pic>
        <p:nvPicPr>
          <p:cNvPr id="26" name="Picture 4"/>
          <p:cNvPicPr>
            <a:picLocks noChangeAspect="1" noChangeArrowheads="1"/>
          </p:cNvPicPr>
          <p:nvPr/>
        </p:nvPicPr>
        <p:blipFill>
          <a:blip r:embed="rId4"/>
          <a:stretch>
            <a:fillRect/>
          </a:stretch>
        </p:blipFill>
        <p:spPr bwMode="auto">
          <a:xfrm>
            <a:off x="594556" y="2166152"/>
            <a:ext cx="5476526" cy="299263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p:txBody>
          <a:bodyPr>
            <a:noAutofit/>
          </a:bodyPr>
          <a:lstStyle/>
          <a:p>
            <a:r>
              <a:rPr lang="en-US" sz="4400" dirty="0"/>
              <a:t>Simple and Intuitive User Experience </a:t>
            </a:r>
            <a:r>
              <a:rPr lang="en-US" sz="4400" dirty="0" smtClean="0"/>
              <a:t/>
            </a:r>
            <a:br>
              <a:rPr lang="en-US" sz="4400" dirty="0" smtClean="0"/>
            </a:br>
            <a:r>
              <a:rPr lang="en-US" sz="3200" i="1" dirty="0" smtClean="0">
                <a:gradFill>
                  <a:gsLst>
                    <a:gs pos="50000">
                      <a:srgbClr val="CDD804">
                        <a:lumMod val="40000"/>
                        <a:lumOff val="60000"/>
                      </a:srgbClr>
                    </a:gs>
                    <a:gs pos="100000">
                      <a:srgbClr val="CDD804"/>
                    </a:gs>
                  </a:gsLst>
                  <a:lin ang="5400000" scaled="0"/>
                </a:gradFill>
              </a:rPr>
              <a:t>User Controlled Scheduling</a:t>
            </a:r>
            <a:endParaRPr lang="en-US" sz="3200" i="1" dirty="0">
              <a:gradFill>
                <a:gsLst>
                  <a:gs pos="50000">
                    <a:srgbClr val="CDD804">
                      <a:lumMod val="40000"/>
                      <a:lumOff val="60000"/>
                    </a:srgbClr>
                  </a:gs>
                  <a:gs pos="100000">
                    <a:srgbClr val="CDD804"/>
                  </a:gs>
                </a:gsLst>
                <a:lin ang="5400000" scaled="0"/>
              </a:gradFill>
            </a:endParaRPr>
          </a:p>
        </p:txBody>
      </p:sp>
      <p:sp>
        <p:nvSpPr>
          <p:cNvPr id="15" name="Rectangle 14"/>
          <p:cNvSpPr/>
          <p:nvPr/>
        </p:nvSpPr>
        <p:spPr>
          <a:xfrm>
            <a:off x="5171196" y="2447098"/>
            <a:ext cx="4181373" cy="1409617"/>
          </a:xfrm>
          <a:prstGeom prst="rect">
            <a:avLst/>
          </a:prstGeom>
        </p:spPr>
        <p:txBody>
          <a:bodyPr wrap="square">
            <a:spAutoFit/>
          </a:bodyPr>
          <a:lstStyle/>
          <a:p>
            <a:pPr marL="231775" lvl="2" indent="-231775" fontAlgn="base">
              <a:lnSpc>
                <a:spcPct val="90000"/>
              </a:lnSpc>
              <a:spcBef>
                <a:spcPts val="384"/>
              </a:spcBef>
              <a:buClr>
                <a:srgbClr val="FFC533"/>
              </a:buClr>
              <a:buSzPct val="85000"/>
              <a:buBlip>
                <a:blip r:embed="rId5"/>
              </a:buBlip>
              <a:defRPr/>
            </a:pPr>
            <a:r>
              <a:rPr lang="en-US" sz="1400" dirty="0" smtClean="0">
                <a:gradFill>
                  <a:gsLst>
                    <a:gs pos="0">
                      <a:schemeClr val="tx1"/>
                    </a:gs>
                    <a:gs pos="86000">
                      <a:schemeClr val="tx1"/>
                    </a:gs>
                  </a:gsLst>
                  <a:lin ang="5400000" scaled="0"/>
                </a:gradFill>
                <a:sym typeface="Wingdings" pitchFamily="2" charset="2"/>
              </a:rPr>
              <a:t>Choose manually scheduled or automatically scheduled tasks</a:t>
            </a:r>
          </a:p>
          <a:p>
            <a:pPr marL="231775" lvl="2" indent="-231775" fontAlgn="base">
              <a:lnSpc>
                <a:spcPct val="90000"/>
              </a:lnSpc>
              <a:spcBef>
                <a:spcPts val="384"/>
              </a:spcBef>
              <a:buClr>
                <a:srgbClr val="FFC533"/>
              </a:buClr>
              <a:buSzPct val="85000"/>
              <a:buBlip>
                <a:blip r:embed="rId5"/>
              </a:buBlip>
              <a:defRPr/>
            </a:pPr>
            <a:r>
              <a:rPr lang="en-US" sz="1400" dirty="0" smtClean="0">
                <a:gradFill>
                  <a:gsLst>
                    <a:gs pos="0">
                      <a:schemeClr val="tx1"/>
                    </a:gs>
                    <a:gs pos="86000">
                      <a:schemeClr val="tx1"/>
                    </a:gs>
                  </a:gsLst>
                  <a:lin ang="5400000" scaled="0"/>
                </a:gradFill>
                <a:sym typeface="Wingdings" pitchFamily="2" charset="2"/>
              </a:rPr>
              <a:t>Only enter task data when you have it</a:t>
            </a:r>
          </a:p>
          <a:p>
            <a:pPr marL="231775" lvl="2" indent="-231775" fontAlgn="base">
              <a:lnSpc>
                <a:spcPct val="90000"/>
              </a:lnSpc>
              <a:spcBef>
                <a:spcPts val="384"/>
              </a:spcBef>
              <a:buClr>
                <a:srgbClr val="FFC533"/>
              </a:buClr>
              <a:buSzPct val="85000"/>
              <a:buBlip>
                <a:blip r:embed="rId5"/>
              </a:buBlip>
              <a:defRPr/>
            </a:pPr>
            <a:r>
              <a:rPr lang="en-US" sz="1400" dirty="0" smtClean="0">
                <a:gradFill>
                  <a:gsLst>
                    <a:gs pos="0">
                      <a:schemeClr val="tx1"/>
                    </a:gs>
                    <a:gs pos="86000">
                      <a:schemeClr val="tx1"/>
                    </a:gs>
                  </a:gsLst>
                  <a:lin ang="5400000" scaled="0"/>
                </a:gradFill>
                <a:sym typeface="Wingdings" pitchFamily="2" charset="2"/>
              </a:rPr>
              <a:t>Add notes to duration and date fields</a:t>
            </a:r>
          </a:p>
          <a:p>
            <a:pPr marL="231775" lvl="2" indent="-231775" fontAlgn="base">
              <a:lnSpc>
                <a:spcPct val="90000"/>
              </a:lnSpc>
              <a:spcBef>
                <a:spcPts val="384"/>
              </a:spcBef>
              <a:buClr>
                <a:srgbClr val="FFC533"/>
              </a:buClr>
              <a:buSzPct val="85000"/>
              <a:buBlip>
                <a:blip r:embed="rId5"/>
              </a:buBlip>
              <a:defRPr/>
            </a:pPr>
            <a:r>
              <a:rPr lang="en-US" sz="1400" dirty="0" smtClean="0">
                <a:gradFill>
                  <a:gsLst>
                    <a:gs pos="0">
                      <a:schemeClr val="tx1"/>
                    </a:gs>
                    <a:gs pos="86000">
                      <a:schemeClr val="tx1"/>
                    </a:gs>
                  </a:gsLst>
                  <a:lin ang="5400000" scaled="0"/>
                </a:gradFill>
                <a:sym typeface="Wingdings" pitchFamily="2" charset="2"/>
              </a:rPr>
              <a:t>Be alerted to scheduling concerns with squiggly lines – then take action in Task Inspectors</a:t>
            </a:r>
          </a:p>
        </p:txBody>
      </p:sp>
      <p:sp>
        <p:nvSpPr>
          <p:cNvPr id="28" name="Rectangle 27"/>
          <p:cNvSpPr/>
          <p:nvPr/>
        </p:nvSpPr>
        <p:spPr bwMode="auto">
          <a:xfrm>
            <a:off x="5194084" y="1606151"/>
            <a:ext cx="3901440" cy="6858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a:gradFill>
                  <a:gsLst>
                    <a:gs pos="0">
                      <a:schemeClr val="tx1"/>
                    </a:gs>
                    <a:gs pos="100000">
                      <a:schemeClr val="tx1"/>
                    </a:gs>
                  </a:gsLst>
                </a:gradFill>
              </a:rPr>
              <a:t>Flexible scheduling puts you in control of the plan</a:t>
            </a:r>
            <a:endParaRPr lang="en-US" sz="1600" b="1" dirty="0" smtClean="0">
              <a:gradFill>
                <a:gsLst>
                  <a:gs pos="0">
                    <a:schemeClr val="tx1"/>
                  </a:gs>
                  <a:gs pos="100000">
                    <a:schemeClr val="tx1"/>
                  </a:gs>
                </a:gsLst>
              </a:gradFill>
            </a:endParaRPr>
          </a:p>
        </p:txBody>
      </p:sp>
      <p:sp>
        <p:nvSpPr>
          <p:cNvPr id="22" name="Rounded Rectangular Callout 21"/>
          <p:cNvSpPr/>
          <p:nvPr/>
        </p:nvSpPr>
        <p:spPr bwMode="auto">
          <a:xfrm>
            <a:off x="853863" y="2416629"/>
            <a:ext cx="1453540" cy="685800"/>
          </a:xfrm>
          <a:prstGeom prst="wedgeRoundRectCallout">
            <a:avLst>
              <a:gd name="adj1" fmla="val 667"/>
              <a:gd name="adj2" fmla="val 150061"/>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3" name="TextBox 22"/>
          <p:cNvSpPr txBox="1"/>
          <p:nvPr/>
        </p:nvSpPr>
        <p:spPr>
          <a:xfrm>
            <a:off x="918295" y="250009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Manually  Scheduled Tasks</a:t>
            </a:r>
          </a:p>
        </p:txBody>
      </p:sp>
      <p:sp>
        <p:nvSpPr>
          <p:cNvPr id="24" name="Rounded Rectangular Callout 23"/>
          <p:cNvSpPr/>
          <p:nvPr/>
        </p:nvSpPr>
        <p:spPr bwMode="auto">
          <a:xfrm>
            <a:off x="5194084" y="5987063"/>
            <a:ext cx="1453540" cy="685800"/>
          </a:xfrm>
          <a:prstGeom prst="wedgeRoundRectCallout">
            <a:avLst>
              <a:gd name="adj1" fmla="val -156646"/>
              <a:gd name="adj2" fmla="val -22903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5" name="TextBox 24"/>
          <p:cNvSpPr txBox="1"/>
          <p:nvPr/>
        </p:nvSpPr>
        <p:spPr>
          <a:xfrm>
            <a:off x="5245450" y="6061822"/>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Scheduling Concerns</a:t>
            </a:r>
          </a:p>
        </p:txBody>
      </p:sp>
      <p:sp>
        <p:nvSpPr>
          <p:cNvPr id="27" name="Rounded Rectangular Callout 26"/>
          <p:cNvSpPr/>
          <p:nvPr/>
        </p:nvSpPr>
        <p:spPr bwMode="auto">
          <a:xfrm>
            <a:off x="3370018" y="1554350"/>
            <a:ext cx="1453540" cy="685800"/>
          </a:xfrm>
          <a:prstGeom prst="wedgeRoundRectCallout">
            <a:avLst>
              <a:gd name="adj1" fmla="val -22050"/>
              <a:gd name="adj2" fmla="val 20918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9" name="TextBox 28"/>
          <p:cNvSpPr txBox="1"/>
          <p:nvPr/>
        </p:nvSpPr>
        <p:spPr>
          <a:xfrm>
            <a:off x="3421384" y="162910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Top Down Planning</a:t>
            </a:r>
          </a:p>
        </p:txBody>
      </p:sp>
      <p:sp>
        <p:nvSpPr>
          <p:cNvPr id="30" name="Rounded Rectangular Callout 29"/>
          <p:cNvSpPr/>
          <p:nvPr/>
        </p:nvSpPr>
        <p:spPr bwMode="auto">
          <a:xfrm>
            <a:off x="5304658" y="4760676"/>
            <a:ext cx="1453540" cy="685800"/>
          </a:xfrm>
          <a:prstGeom prst="wedgeRoundRectCallout">
            <a:avLst>
              <a:gd name="adj1" fmla="val -149964"/>
              <a:gd name="adj2" fmla="val -21689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31" name="TextBox 30"/>
          <p:cNvSpPr txBox="1"/>
          <p:nvPr/>
        </p:nvSpPr>
        <p:spPr>
          <a:xfrm>
            <a:off x="5356024" y="4835435"/>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Task with End Date Only </a:t>
            </a:r>
          </a:p>
        </p:txBody>
      </p:sp>
      <p:sp>
        <p:nvSpPr>
          <p:cNvPr id="16" name="Rounded Rectangular Callout 15"/>
          <p:cNvSpPr/>
          <p:nvPr/>
        </p:nvSpPr>
        <p:spPr bwMode="auto">
          <a:xfrm>
            <a:off x="1969984" y="6008834"/>
            <a:ext cx="1453540" cy="685800"/>
          </a:xfrm>
          <a:prstGeom prst="wedgeRoundRectCallout">
            <a:avLst>
              <a:gd name="adj1" fmla="val 14537"/>
              <a:gd name="adj2" fmla="val -33479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8" name="TextBox 17"/>
          <p:cNvSpPr txBox="1"/>
          <p:nvPr/>
        </p:nvSpPr>
        <p:spPr>
          <a:xfrm>
            <a:off x="2021350" y="60835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Reminder Notes</a:t>
            </a:r>
          </a:p>
        </p:txBody>
      </p:sp>
      <p:pic>
        <p:nvPicPr>
          <p:cNvPr id="19" name="Picture 4"/>
          <p:cNvPicPr>
            <a:picLocks noChangeAspect="1" noChangeArrowheads="1"/>
          </p:cNvPicPr>
          <p:nvPr/>
        </p:nvPicPr>
        <p:blipFill rotWithShape="1">
          <a:blip r:embed="rId4"/>
          <a:srcRect l="-542" t="32764" r="542" b="-30224"/>
          <a:stretch/>
        </p:blipFill>
        <p:spPr bwMode="auto">
          <a:xfrm>
            <a:off x="-1059502" y="1442337"/>
            <a:ext cx="14318302" cy="7625463"/>
          </a:xfrm>
          <a:prstGeom prst="rect">
            <a:avLst/>
          </a:prstGeom>
          <a:ln>
            <a:noFill/>
          </a:ln>
          <a:effectLst>
            <a:outerShdw blurRad="292100" dist="139700" dir="2700000" algn="tl" rotWithShape="0">
              <a:srgbClr val="333333">
                <a:alpha val="65000"/>
              </a:srgbClr>
            </a:outerShdw>
          </a:effectLst>
        </p:spPr>
      </p:pic>
      <p:sp>
        <p:nvSpPr>
          <p:cNvPr id="33" name="Rectangle 32"/>
          <p:cNvSpPr/>
          <p:nvPr/>
        </p:nvSpPr>
        <p:spPr bwMode="auto">
          <a:xfrm>
            <a:off x="152400" y="2294792"/>
            <a:ext cx="7924800" cy="467578"/>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4" name="Rectangle 33"/>
          <p:cNvSpPr/>
          <p:nvPr/>
        </p:nvSpPr>
        <p:spPr bwMode="auto">
          <a:xfrm>
            <a:off x="152400" y="3183728"/>
            <a:ext cx="8153400" cy="32147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5" name="Rectangle 34"/>
          <p:cNvSpPr/>
          <p:nvPr/>
        </p:nvSpPr>
        <p:spPr bwMode="auto">
          <a:xfrm>
            <a:off x="152400" y="2941693"/>
            <a:ext cx="8991600" cy="32147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10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xit" presetSubtype="0" fill="hold" grpId="1" nodeType="with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9" grpId="0" animBg="1"/>
      <p:bldP spid="30" grpId="0" animBg="1"/>
      <p:bldP spid="31" grpId="0" animBg="1"/>
      <p:bldP spid="16" grpId="0" animBg="1"/>
      <p:bldP spid="18" grpId="0" animBg="1"/>
      <p:bldP spid="33" grpId="0" animBg="1"/>
      <p:bldP spid="33" grpId="1" animBg="1"/>
      <p:bldP spid="34" grpId="0" animBg="1"/>
      <p:bldP spid="34" grpId="1" animBg="1"/>
      <p:bldP spid="35" grpId="0" animBg="1"/>
      <p:bldP spid="3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pic>
        <p:nvPicPr>
          <p:cNvPr id="23" name="Picture 22" descr="ExcelLikeFeatures.png"/>
          <p:cNvPicPr>
            <a:picLocks noChangeAspect="1"/>
          </p:cNvPicPr>
          <p:nvPr/>
        </p:nvPicPr>
        <p:blipFill>
          <a:blip r:embed="rId4"/>
          <a:stretch>
            <a:fillRect/>
          </a:stretch>
        </p:blipFill>
        <p:spPr>
          <a:xfrm>
            <a:off x="3" y="2418020"/>
            <a:ext cx="5442854" cy="305444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p:txBody>
          <a:bodyPr>
            <a:noAutofit/>
          </a:bodyPr>
          <a:lstStyle/>
          <a:p>
            <a:r>
              <a:rPr lang="en-US" sz="4400" dirty="0"/>
              <a:t>Simple and Intuitive User Experience </a:t>
            </a:r>
            <a:r>
              <a:rPr lang="en-US" sz="4400" dirty="0" smtClean="0"/>
              <a:t/>
            </a:r>
            <a:br>
              <a:rPr lang="en-US" sz="4400" dirty="0" smtClean="0"/>
            </a:br>
            <a:r>
              <a:rPr lang="en-US" sz="3200" i="1" dirty="0" smtClean="0">
                <a:gradFill>
                  <a:gsLst>
                    <a:gs pos="50000">
                      <a:srgbClr val="CDD804">
                        <a:lumMod val="40000"/>
                        <a:lumOff val="60000"/>
                      </a:srgbClr>
                    </a:gs>
                    <a:gs pos="100000">
                      <a:srgbClr val="CDD804"/>
                    </a:gs>
                  </a:gsLst>
                  <a:lin ang="5400000" scaled="0"/>
                </a:gradFill>
              </a:rPr>
              <a:t>Intuitive Excel like behavior</a:t>
            </a:r>
            <a:endParaRPr lang="en-US" sz="3200" i="1" dirty="0">
              <a:gradFill>
                <a:gsLst>
                  <a:gs pos="50000">
                    <a:srgbClr val="CDD804">
                      <a:lumMod val="40000"/>
                      <a:lumOff val="60000"/>
                    </a:srgbClr>
                  </a:gs>
                  <a:gs pos="100000">
                    <a:srgbClr val="CDD804"/>
                  </a:gs>
                </a:gsLst>
                <a:lin ang="5400000" scaled="0"/>
              </a:gradFill>
            </a:endParaRPr>
          </a:p>
        </p:txBody>
      </p:sp>
      <p:sp>
        <p:nvSpPr>
          <p:cNvPr id="22" name="Rectangle 21"/>
          <p:cNvSpPr/>
          <p:nvPr/>
        </p:nvSpPr>
        <p:spPr>
          <a:xfrm>
            <a:off x="4572000" y="2447098"/>
            <a:ext cx="4328784" cy="2185214"/>
          </a:xfrm>
          <a:prstGeom prst="rect">
            <a:avLst/>
          </a:prstGeom>
        </p:spPr>
        <p:txBody>
          <a:bodyPr wrap="square">
            <a:spAutoFit/>
          </a:bodyPr>
          <a:lstStyle/>
          <a:p>
            <a:pPr marL="225425" lvl="2" indent="-225425" fontAlgn="base">
              <a:lnSpc>
                <a:spcPct val="90000"/>
              </a:lnSpc>
              <a:spcBef>
                <a:spcPts val="384"/>
              </a:spcBef>
              <a:spcAft>
                <a:spcPct val="0"/>
              </a:spcAft>
              <a:buClr>
                <a:srgbClr val="FFC533"/>
              </a:buClr>
              <a:buSzPct val="85000"/>
              <a:buBlip>
                <a:blip r:embed="rId5"/>
              </a:buBlip>
              <a:defRPr/>
            </a:pPr>
            <a:r>
              <a:rPr lang="en-US" sz="1400" b="1" dirty="0" smtClean="0">
                <a:gradFill>
                  <a:gsLst>
                    <a:gs pos="0">
                      <a:schemeClr val="tx1"/>
                    </a:gs>
                    <a:gs pos="86000">
                      <a:schemeClr val="tx1"/>
                    </a:gs>
                  </a:gsLst>
                  <a:lin ang="5400000" scaled="0"/>
                </a:gradFill>
                <a:sym typeface="Wingdings" pitchFamily="2" charset="2"/>
              </a:rPr>
              <a:t>Add New Column: </a:t>
            </a:r>
            <a:r>
              <a:rPr lang="en-US" sz="1400" dirty="0" smtClean="0">
                <a:gradFill>
                  <a:gsLst>
                    <a:gs pos="0">
                      <a:schemeClr val="tx1"/>
                    </a:gs>
                    <a:gs pos="86000">
                      <a:schemeClr val="tx1"/>
                    </a:gs>
                  </a:gsLst>
                  <a:lin ang="5400000" scaled="0"/>
                </a:gradFill>
                <a:sym typeface="Wingdings" pitchFamily="2" charset="2"/>
              </a:rPr>
              <a:t>Simply start typing text in a new column and Project will create right  custom field and perform data validations</a:t>
            </a:r>
          </a:p>
          <a:p>
            <a:pPr marL="225425" lvl="2" indent="-225425" fontAlgn="base">
              <a:lnSpc>
                <a:spcPct val="90000"/>
              </a:lnSpc>
              <a:spcBef>
                <a:spcPts val="384"/>
              </a:spcBef>
              <a:spcAft>
                <a:spcPct val="0"/>
              </a:spcAft>
              <a:buClr>
                <a:srgbClr val="FFC533"/>
              </a:buClr>
              <a:buSzPct val="85000"/>
              <a:buBlip>
                <a:blip r:embed="rId5"/>
              </a:buBlip>
              <a:defRPr/>
            </a:pPr>
            <a:r>
              <a:rPr lang="en-US" sz="1400" b="1" dirty="0" smtClean="0">
                <a:gradFill>
                  <a:gsLst>
                    <a:gs pos="0">
                      <a:schemeClr val="tx1"/>
                    </a:gs>
                    <a:gs pos="86000">
                      <a:schemeClr val="tx1"/>
                    </a:gs>
                  </a:gsLst>
                  <a:lin ang="5400000" scaled="0"/>
                </a:gradFill>
                <a:sym typeface="Wingdings" pitchFamily="2" charset="2"/>
              </a:rPr>
              <a:t>Text Wrapping: </a:t>
            </a:r>
            <a:r>
              <a:rPr lang="en-US" sz="1400" dirty="0" smtClean="0">
                <a:gradFill>
                  <a:gsLst>
                    <a:gs pos="0">
                      <a:schemeClr val="tx1"/>
                    </a:gs>
                    <a:gs pos="86000">
                      <a:schemeClr val="tx1"/>
                    </a:gs>
                  </a:gsLst>
                  <a:lin ang="5400000" scaled="0"/>
                </a:gradFill>
                <a:sym typeface="Wingdings" pitchFamily="2" charset="2"/>
              </a:rPr>
              <a:t>Easier to view project data with automatic text wrapping </a:t>
            </a:r>
          </a:p>
          <a:p>
            <a:pPr marL="225425" lvl="2" indent="-225425" fontAlgn="base">
              <a:lnSpc>
                <a:spcPct val="90000"/>
              </a:lnSpc>
              <a:spcBef>
                <a:spcPts val="384"/>
              </a:spcBef>
              <a:spcAft>
                <a:spcPct val="0"/>
              </a:spcAft>
              <a:buClr>
                <a:srgbClr val="FFC533"/>
              </a:buClr>
              <a:buSzPct val="85000"/>
              <a:buBlip>
                <a:blip r:embed="rId5"/>
              </a:buBlip>
              <a:defRPr/>
            </a:pPr>
            <a:r>
              <a:rPr lang="en-US" sz="1400" b="1" dirty="0" smtClean="0">
                <a:gradFill>
                  <a:gsLst>
                    <a:gs pos="0">
                      <a:schemeClr val="tx1"/>
                    </a:gs>
                    <a:gs pos="86000">
                      <a:schemeClr val="tx1"/>
                    </a:gs>
                  </a:gsLst>
                  <a:lin ang="5400000" scaled="0"/>
                </a:gradFill>
                <a:sym typeface="Wingdings" pitchFamily="2" charset="2"/>
              </a:rPr>
              <a:t>Auto-Complete:</a:t>
            </a:r>
            <a:r>
              <a:rPr lang="en-US" sz="1400" dirty="0" smtClean="0">
                <a:gradFill>
                  <a:gsLst>
                    <a:gs pos="0">
                      <a:schemeClr val="tx1"/>
                    </a:gs>
                    <a:gs pos="86000">
                      <a:schemeClr val="tx1"/>
                    </a:gs>
                  </a:gsLst>
                  <a:lin ang="5400000" scaled="0"/>
                </a:gradFill>
                <a:sym typeface="Wingdings" pitchFamily="2" charset="2"/>
              </a:rPr>
              <a:t> Save time and effort with the new text auto-complete function</a:t>
            </a:r>
          </a:p>
          <a:p>
            <a:pPr marL="225425" lvl="2" indent="-225425" fontAlgn="base">
              <a:lnSpc>
                <a:spcPct val="90000"/>
              </a:lnSpc>
              <a:spcBef>
                <a:spcPts val="384"/>
              </a:spcBef>
              <a:spcAft>
                <a:spcPct val="0"/>
              </a:spcAft>
              <a:buClr>
                <a:srgbClr val="FFC533"/>
              </a:buClr>
              <a:buSzPct val="85000"/>
              <a:buBlip>
                <a:blip r:embed="rId5"/>
              </a:buBlip>
              <a:defRPr/>
            </a:pPr>
            <a:r>
              <a:rPr lang="en-US" sz="1400" b="1" dirty="0" smtClean="0">
                <a:gradFill>
                  <a:gsLst>
                    <a:gs pos="0">
                      <a:schemeClr val="tx1"/>
                    </a:gs>
                    <a:gs pos="86000">
                      <a:schemeClr val="tx1"/>
                    </a:gs>
                  </a:gsLst>
                  <a:lin ang="5400000" scaled="0"/>
                </a:gradFill>
                <a:sym typeface="Wingdings" pitchFamily="2" charset="2"/>
              </a:rPr>
              <a:t>Auto-Filter:</a:t>
            </a:r>
            <a:r>
              <a:rPr lang="en-US" sz="1400" dirty="0" smtClean="0">
                <a:gradFill>
                  <a:gsLst>
                    <a:gs pos="0">
                      <a:schemeClr val="tx1"/>
                    </a:gs>
                    <a:gs pos="86000">
                      <a:schemeClr val="tx1"/>
                    </a:gs>
                  </a:gsLst>
                  <a:lin ang="5400000" scaled="0"/>
                </a:gradFill>
                <a:sym typeface="Wingdings" pitchFamily="2" charset="2"/>
              </a:rPr>
              <a:t> Grid improvements make it easier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to filter, group, sort, and customize your data just like Excel</a:t>
            </a:r>
          </a:p>
        </p:txBody>
      </p:sp>
      <p:pic>
        <p:nvPicPr>
          <p:cNvPr id="29" name="Picture 2"/>
          <p:cNvPicPr>
            <a:picLocks noChangeAspect="1" noChangeArrowheads="1"/>
          </p:cNvPicPr>
          <p:nvPr/>
        </p:nvPicPr>
        <p:blipFill rotWithShape="1">
          <a:blip r:embed="rId6" cstate="print"/>
          <a:stretch>
            <a:fillRect/>
          </a:stretch>
        </p:blipFill>
        <p:spPr bwMode="auto">
          <a:xfrm>
            <a:off x="6689924" y="4558593"/>
            <a:ext cx="1692075" cy="3082498"/>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33" name="Rectangle 32"/>
          <p:cNvSpPr/>
          <p:nvPr/>
        </p:nvSpPr>
        <p:spPr bwMode="auto">
          <a:xfrm>
            <a:off x="4572001" y="1752600"/>
            <a:ext cx="3901440" cy="609600"/>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b="1" dirty="0">
                <a:gradFill>
                  <a:gsLst>
                    <a:gs pos="0">
                      <a:schemeClr val="tx1"/>
                    </a:gs>
                    <a:gs pos="100000">
                      <a:schemeClr val="tx1"/>
                    </a:gs>
                  </a:gsLst>
                </a:gradFill>
              </a:rPr>
              <a:t>Excel like experience enhances productivity</a:t>
            </a:r>
            <a:endParaRPr lang="en-US" b="1" dirty="0" smtClean="0">
              <a:gradFill>
                <a:gsLst>
                  <a:gs pos="0">
                    <a:schemeClr val="tx1"/>
                  </a:gs>
                  <a:gs pos="100000">
                    <a:schemeClr val="tx1"/>
                  </a:gs>
                </a:gsLst>
              </a:gradFill>
            </a:endParaRPr>
          </a:p>
        </p:txBody>
      </p:sp>
      <p:sp>
        <p:nvSpPr>
          <p:cNvPr id="39" name="Rounded Rectangular Callout 38"/>
          <p:cNvSpPr/>
          <p:nvPr/>
        </p:nvSpPr>
        <p:spPr bwMode="auto">
          <a:xfrm>
            <a:off x="4283808" y="4949734"/>
            <a:ext cx="1453540" cy="685800"/>
          </a:xfrm>
          <a:prstGeom prst="wedgeRoundRectCallout">
            <a:avLst>
              <a:gd name="adj1" fmla="val -97221"/>
              <a:gd name="adj2" fmla="val -8561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0" name="TextBox 39"/>
          <p:cNvSpPr txBox="1"/>
          <p:nvPr/>
        </p:nvSpPr>
        <p:spPr>
          <a:xfrm>
            <a:off x="4335174" y="5024493"/>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Auto Complete</a:t>
            </a:r>
          </a:p>
        </p:txBody>
      </p:sp>
      <p:sp>
        <p:nvSpPr>
          <p:cNvPr id="41" name="Rounded Rectangular Callout 40"/>
          <p:cNvSpPr/>
          <p:nvPr/>
        </p:nvSpPr>
        <p:spPr bwMode="auto">
          <a:xfrm>
            <a:off x="7288473" y="5720946"/>
            <a:ext cx="1453540" cy="685800"/>
          </a:xfrm>
          <a:prstGeom prst="wedgeRoundRectCallout">
            <a:avLst>
              <a:gd name="adj1" fmla="val -47628"/>
              <a:gd name="adj2" fmla="val -17485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2" name="TextBox 41"/>
          <p:cNvSpPr txBox="1"/>
          <p:nvPr/>
        </p:nvSpPr>
        <p:spPr>
          <a:xfrm>
            <a:off x="7336762" y="5791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Filter, Sort </a:t>
            </a:r>
            <a:br>
              <a:rPr lang="en-US" dirty="0" smtClean="0">
                <a:gradFill>
                  <a:gsLst>
                    <a:gs pos="50000">
                      <a:schemeClr val="tx1"/>
                    </a:gs>
                    <a:gs pos="100000">
                      <a:schemeClr val="tx1"/>
                    </a:gs>
                  </a:gsLst>
                  <a:lin ang="5400000" scaled="0"/>
                </a:gradFill>
                <a:effectLst/>
              </a:rPr>
            </a:br>
            <a:r>
              <a:rPr lang="en-US" dirty="0" smtClean="0">
                <a:gradFill>
                  <a:gsLst>
                    <a:gs pos="50000">
                      <a:schemeClr val="tx1"/>
                    </a:gs>
                    <a:gs pos="100000">
                      <a:schemeClr val="tx1"/>
                    </a:gs>
                  </a:gsLst>
                  <a:lin ang="5400000" scaled="0"/>
                </a:gradFill>
                <a:effectLst/>
              </a:rPr>
              <a:t>&amp; Group</a:t>
            </a:r>
          </a:p>
        </p:txBody>
      </p:sp>
      <p:sp>
        <p:nvSpPr>
          <p:cNvPr id="43" name="Rounded Rectangular Callout 42"/>
          <p:cNvSpPr/>
          <p:nvPr/>
        </p:nvSpPr>
        <p:spPr bwMode="auto">
          <a:xfrm>
            <a:off x="1223128" y="5995115"/>
            <a:ext cx="1453540" cy="685800"/>
          </a:xfrm>
          <a:prstGeom prst="wedgeRoundRectCallout">
            <a:avLst>
              <a:gd name="adj1" fmla="val -17572"/>
              <a:gd name="adj2" fmla="val -173342"/>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4" name="TextBox 43"/>
          <p:cNvSpPr txBox="1"/>
          <p:nvPr/>
        </p:nvSpPr>
        <p:spPr>
          <a:xfrm>
            <a:off x="1274494" y="6069874"/>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Text Wrapping</a:t>
            </a:r>
          </a:p>
        </p:txBody>
      </p:sp>
      <p:sp>
        <p:nvSpPr>
          <p:cNvPr id="24" name="Rounded Rectangular Callout 23"/>
          <p:cNvSpPr/>
          <p:nvPr/>
        </p:nvSpPr>
        <p:spPr bwMode="auto">
          <a:xfrm>
            <a:off x="2908584" y="1340032"/>
            <a:ext cx="1453540" cy="685800"/>
          </a:xfrm>
          <a:prstGeom prst="wedgeRoundRectCallout">
            <a:avLst>
              <a:gd name="adj1" fmla="val 16"/>
              <a:gd name="adj2" fmla="val 22380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25" name="TextBox 24"/>
          <p:cNvSpPr txBox="1"/>
          <p:nvPr/>
        </p:nvSpPr>
        <p:spPr>
          <a:xfrm>
            <a:off x="2959950" y="141479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Add New Column</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10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4" name="Title 3"/>
          <p:cNvSpPr>
            <a:spLocks noGrp="1"/>
          </p:cNvSpPr>
          <p:nvPr>
            <p:ph type="title"/>
          </p:nvPr>
        </p:nvSpPr>
        <p:spPr/>
        <p:txBody>
          <a:bodyPr>
            <a:noAutofit/>
          </a:bodyPr>
          <a:lstStyle/>
          <a:p>
            <a:r>
              <a:rPr lang="en-US" sz="4400" dirty="0"/>
              <a:t>Simple and Intuitive User Experience </a:t>
            </a:r>
            <a:r>
              <a:rPr lang="en-US" sz="4400" dirty="0" smtClean="0"/>
              <a:t/>
            </a:r>
            <a:br>
              <a:rPr lang="en-US" sz="4400" dirty="0" smtClean="0"/>
            </a:br>
            <a:r>
              <a:rPr lang="en-US" sz="3200" i="1" dirty="0" smtClean="0">
                <a:gradFill>
                  <a:gsLst>
                    <a:gs pos="50000">
                      <a:srgbClr val="CDD804">
                        <a:lumMod val="40000"/>
                        <a:lumOff val="60000"/>
                      </a:srgbClr>
                    </a:gs>
                    <a:gs pos="100000">
                      <a:srgbClr val="CDD804"/>
                    </a:gs>
                  </a:gsLst>
                  <a:lin ang="5400000" scaled="0"/>
                </a:gradFill>
              </a:rPr>
              <a:t>Timeline View</a:t>
            </a:r>
            <a:endParaRPr lang="en-US" sz="3600" i="1" dirty="0">
              <a:gradFill>
                <a:gsLst>
                  <a:gs pos="50000">
                    <a:srgbClr val="CDD804">
                      <a:lumMod val="40000"/>
                      <a:lumOff val="60000"/>
                    </a:srgbClr>
                  </a:gs>
                  <a:gs pos="100000">
                    <a:srgbClr val="CDD804"/>
                  </a:gs>
                </a:gsLst>
                <a:lin ang="5400000" scaled="0"/>
              </a:gradFill>
            </a:endParaRPr>
          </a:p>
        </p:txBody>
      </p:sp>
      <p:sp>
        <p:nvSpPr>
          <p:cNvPr id="30" name="Rectangle 29"/>
          <p:cNvSpPr/>
          <p:nvPr/>
        </p:nvSpPr>
        <p:spPr>
          <a:xfrm>
            <a:off x="4572000" y="2447097"/>
            <a:ext cx="4181373" cy="1578894"/>
          </a:xfrm>
          <a:prstGeom prst="rect">
            <a:avLst/>
          </a:prstGeom>
        </p:spPr>
        <p:txBody>
          <a:bodyPr wrap="square">
            <a:spAutoFit/>
          </a:bodyPr>
          <a:lstStyle/>
          <a:p>
            <a:pPr marL="225425" lvl="2" indent="-225425" fontAlgn="base">
              <a:lnSpc>
                <a:spcPct val="90000"/>
              </a:lnSpc>
              <a:spcBef>
                <a:spcPct val="20000"/>
              </a:spcBef>
              <a:spcAft>
                <a:spcPct val="0"/>
              </a:spcAft>
              <a:buClr>
                <a:srgbClr val="FFCC29"/>
              </a:buClr>
              <a:buSzPct val="115000"/>
              <a:buBlip>
                <a:blip r:embed="rId4"/>
              </a:buBlip>
              <a:defRPr/>
            </a:pPr>
            <a:r>
              <a:rPr lang="en-US" sz="1400" dirty="0" smtClean="0">
                <a:gradFill>
                  <a:gsLst>
                    <a:gs pos="0">
                      <a:schemeClr val="tx1"/>
                    </a:gs>
                    <a:gs pos="86000">
                      <a:schemeClr val="tx1"/>
                    </a:gs>
                  </a:gsLst>
                  <a:lin ang="5400000" scaled="0"/>
                </a:gradFill>
                <a:sym typeface="Wingdings" pitchFamily="2" charset="2"/>
              </a:rPr>
              <a:t>Intuitively pan and zoom to focus on the right timeframe</a:t>
            </a:r>
          </a:p>
          <a:p>
            <a:pPr marL="225425" lvl="2" indent="-225425" fontAlgn="base">
              <a:lnSpc>
                <a:spcPct val="90000"/>
              </a:lnSpc>
              <a:spcBef>
                <a:spcPct val="20000"/>
              </a:spcBef>
              <a:spcAft>
                <a:spcPct val="0"/>
              </a:spcAft>
              <a:buClr>
                <a:srgbClr val="FFCC29"/>
              </a:buClr>
              <a:buSzPct val="115000"/>
              <a:buBlip>
                <a:blip r:embed="rId4"/>
              </a:buBlip>
              <a:defRPr/>
            </a:pPr>
            <a:r>
              <a:rPr lang="en-US" sz="1400" dirty="0" smtClean="0">
                <a:gradFill>
                  <a:gsLst>
                    <a:gs pos="0">
                      <a:schemeClr val="tx1"/>
                    </a:gs>
                    <a:gs pos="86000">
                      <a:schemeClr val="tx1"/>
                    </a:gs>
                  </a:gsLst>
                  <a:lin ang="5400000" scaled="0"/>
                </a:gradFill>
                <a:sym typeface="Wingdings" pitchFamily="2" charset="2"/>
              </a:rPr>
              <a:t>Easily select tasks and add to the Timeline View</a:t>
            </a:r>
          </a:p>
          <a:p>
            <a:pPr marL="225425" lvl="2" indent="-225425" fontAlgn="base">
              <a:lnSpc>
                <a:spcPct val="90000"/>
              </a:lnSpc>
              <a:spcBef>
                <a:spcPct val="20000"/>
              </a:spcBef>
              <a:spcAft>
                <a:spcPct val="0"/>
              </a:spcAft>
              <a:buClr>
                <a:srgbClr val="FFCC29"/>
              </a:buClr>
              <a:buSzPct val="115000"/>
              <a:buBlip>
                <a:blip r:embed="rId4"/>
              </a:buBlip>
              <a:defRPr/>
            </a:pPr>
            <a:r>
              <a:rPr lang="en-US" sz="1400" dirty="0" smtClean="0">
                <a:gradFill>
                  <a:gsLst>
                    <a:gs pos="0">
                      <a:schemeClr val="tx1"/>
                    </a:gs>
                    <a:gs pos="86000">
                      <a:schemeClr val="tx1"/>
                    </a:gs>
                  </a:gsLst>
                  <a:lin ang="5400000" scaled="0"/>
                </a:gradFill>
                <a:sym typeface="Wingdings" pitchFamily="2" charset="2"/>
              </a:rPr>
              <a:t>Format and customize Timeline to highlight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key milestones</a:t>
            </a:r>
          </a:p>
          <a:p>
            <a:pPr marL="225425" lvl="2" indent="-225425" fontAlgn="base">
              <a:lnSpc>
                <a:spcPct val="90000"/>
              </a:lnSpc>
              <a:spcBef>
                <a:spcPct val="20000"/>
              </a:spcBef>
              <a:spcAft>
                <a:spcPct val="0"/>
              </a:spcAft>
              <a:buClr>
                <a:srgbClr val="FFCC29"/>
              </a:buClr>
              <a:buSzPct val="115000"/>
              <a:buBlip>
                <a:blip r:embed="rId4"/>
              </a:buBlip>
              <a:defRPr/>
            </a:pPr>
            <a:r>
              <a:rPr lang="en-US" sz="1400" dirty="0" smtClean="0">
                <a:gradFill>
                  <a:gsLst>
                    <a:gs pos="0">
                      <a:schemeClr val="tx1"/>
                    </a:gs>
                    <a:gs pos="86000">
                      <a:schemeClr val="tx1"/>
                    </a:gs>
                  </a:gsLst>
                  <a:lin ang="5400000" scaled="0"/>
                </a:gradFill>
                <a:sym typeface="Wingdings" pitchFamily="2" charset="2"/>
              </a:rPr>
              <a:t>Share with stakeholders by simply copying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into Office tools </a:t>
            </a:r>
          </a:p>
        </p:txBody>
      </p:sp>
      <p:sp>
        <p:nvSpPr>
          <p:cNvPr id="10" name="Freeform 31"/>
          <p:cNvSpPr>
            <a:spLocks/>
          </p:cNvSpPr>
          <p:nvPr/>
        </p:nvSpPr>
        <p:spPr bwMode="auto">
          <a:xfrm rot="6917941">
            <a:off x="4517746" y="3058792"/>
            <a:ext cx="394242" cy="3023401"/>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gs>
              <a:gs pos="50000">
                <a:schemeClr val="tx1">
                  <a:alpha val="21000"/>
                </a:schemeClr>
              </a:gs>
              <a:gs pos="96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pic>
        <p:nvPicPr>
          <p:cNvPr id="27" name="Picture 2"/>
          <p:cNvPicPr>
            <a:picLocks noChangeAspect="1" noChangeArrowheads="1"/>
          </p:cNvPicPr>
          <p:nvPr/>
        </p:nvPicPr>
        <p:blipFill>
          <a:blip r:embed="rId5"/>
          <a:stretch>
            <a:fillRect/>
          </a:stretch>
        </p:blipFill>
        <p:spPr bwMode="auto">
          <a:xfrm>
            <a:off x="-425657" y="1936897"/>
            <a:ext cx="5988257" cy="3625703"/>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9" name="Rectangle 8"/>
          <p:cNvSpPr/>
          <p:nvPr/>
        </p:nvSpPr>
        <p:spPr bwMode="auto">
          <a:xfrm>
            <a:off x="4572001" y="1752600"/>
            <a:ext cx="3901440" cy="61436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a:gradFill>
                  <a:gsLst>
                    <a:gs pos="0">
                      <a:schemeClr val="tx1"/>
                    </a:gs>
                    <a:gs pos="100000">
                      <a:schemeClr val="tx1"/>
                    </a:gs>
                  </a:gsLst>
                </a:gradFill>
              </a:rPr>
              <a:t>Enhance communication with the new Timeline View</a:t>
            </a:r>
            <a:endParaRPr lang="en-US" sz="1600" b="1" dirty="0" smtClean="0">
              <a:gradFill>
                <a:gsLst>
                  <a:gs pos="0">
                    <a:schemeClr val="tx1"/>
                  </a:gs>
                  <a:gs pos="100000">
                    <a:schemeClr val="tx1"/>
                  </a:gs>
                </a:gsLst>
              </a:gradFill>
            </a:endParaRPr>
          </a:p>
        </p:txBody>
      </p:sp>
      <p:pic>
        <p:nvPicPr>
          <p:cNvPr id="11" name="Picture 10" descr="TimelineInPowerpoint.png"/>
          <p:cNvPicPr>
            <a:picLocks noChangeAspect="1"/>
          </p:cNvPicPr>
          <p:nvPr/>
        </p:nvPicPr>
        <p:blipFill>
          <a:blip r:embed="rId6"/>
          <a:stretch>
            <a:fillRect/>
          </a:stretch>
        </p:blipFill>
        <p:spPr>
          <a:xfrm>
            <a:off x="6146266" y="4136572"/>
            <a:ext cx="3150134" cy="2860780"/>
          </a:xfrm>
          <a:prstGeom prst="rect">
            <a:avLst/>
          </a:prstGeom>
          <a:effectLst>
            <a:outerShdw blurRad="63500" dist="35921" dir="2700000" algn="ctr" rotWithShape="0">
              <a:schemeClr val="bg1">
                <a:lumMod val="65000"/>
                <a:lumOff val="35000"/>
              </a:schemeClr>
            </a:outerShdw>
            <a:reflection blurRad="6350" stA="50000" endA="300" endPos="38500" dist="50800" dir="5400000" sy="-100000" algn="bl" rotWithShape="0"/>
          </a:effectLst>
        </p:spPr>
      </p:pic>
      <p:sp>
        <p:nvSpPr>
          <p:cNvPr id="12" name="Rounded Rectangular Callout 11"/>
          <p:cNvSpPr/>
          <p:nvPr/>
        </p:nvSpPr>
        <p:spPr bwMode="auto">
          <a:xfrm>
            <a:off x="7620000" y="4072012"/>
            <a:ext cx="1453540" cy="685800"/>
          </a:xfrm>
          <a:prstGeom prst="wedgeRoundRectCallout">
            <a:avLst>
              <a:gd name="adj1" fmla="val -41492"/>
              <a:gd name="adj2" fmla="val 99235"/>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3" name="TextBox 12"/>
          <p:cNvSpPr txBox="1"/>
          <p:nvPr/>
        </p:nvSpPr>
        <p:spPr>
          <a:xfrm>
            <a:off x="7692124" y="414677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Timeline in PowerPoint</a:t>
            </a:r>
          </a:p>
        </p:txBody>
      </p:sp>
      <p:sp>
        <p:nvSpPr>
          <p:cNvPr id="14" name="Rounded Rectangular Callout 13"/>
          <p:cNvSpPr/>
          <p:nvPr/>
        </p:nvSpPr>
        <p:spPr bwMode="auto">
          <a:xfrm>
            <a:off x="2362200" y="1600200"/>
            <a:ext cx="1453540" cy="685800"/>
          </a:xfrm>
          <a:prstGeom prst="wedgeRoundRectCallout">
            <a:avLst>
              <a:gd name="adj1" fmla="val -6883"/>
              <a:gd name="adj2" fmla="val 14494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5" name="TextBox 14"/>
          <p:cNvSpPr txBox="1"/>
          <p:nvPr/>
        </p:nvSpPr>
        <p:spPr>
          <a:xfrm>
            <a:off x="2413566" y="16749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Timeline View</a:t>
            </a:r>
          </a:p>
        </p:txBody>
      </p:sp>
      <p:sp>
        <p:nvSpPr>
          <p:cNvPr id="16" name="Rounded Rectangular Callout 15"/>
          <p:cNvSpPr/>
          <p:nvPr/>
        </p:nvSpPr>
        <p:spPr bwMode="auto">
          <a:xfrm>
            <a:off x="2360787" y="5943600"/>
            <a:ext cx="1559091" cy="808479"/>
          </a:xfrm>
          <a:prstGeom prst="wedgeRoundRectCallout">
            <a:avLst>
              <a:gd name="adj1" fmla="val -94079"/>
              <a:gd name="adj2" fmla="val -145844"/>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18" name="TextBox 17"/>
          <p:cNvSpPr txBox="1"/>
          <p:nvPr/>
        </p:nvSpPr>
        <p:spPr>
          <a:xfrm>
            <a:off x="2412153" y="6045621"/>
            <a:ext cx="1448927" cy="628817"/>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fontAlgn="base">
              <a:spcAft>
                <a:spcPct val="0"/>
              </a:spcAft>
            </a:pPr>
            <a:r>
              <a:rPr lang="en-US" dirty="0" smtClean="0">
                <a:gradFill>
                  <a:gsLst>
                    <a:gs pos="50000">
                      <a:schemeClr val="tx1"/>
                    </a:gs>
                    <a:gs pos="100000">
                      <a:schemeClr val="tx1"/>
                    </a:gs>
                  </a:gsLst>
                  <a:lin ang="5400000" scaled="0"/>
                </a:gradFill>
                <a:effectLst/>
              </a:rPr>
              <a:t>Select Tasks to Display on Timeline</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 grpId="0" animBg="1"/>
      <p:bldP spid="9" grpId="0" animBg="1"/>
      <p:bldP spid="12" grpId="0" animBg="1"/>
      <p:bldP spid="13" grpId="0" animBg="1"/>
      <p:bldP spid="14" grpId="0" animBg="1"/>
      <p:bldP spid="15" grpId="0" animBg="1"/>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pic>
        <p:nvPicPr>
          <p:cNvPr id="1026" name="Picture 2"/>
          <p:cNvPicPr>
            <a:picLocks noChangeAspect="1" noChangeArrowheads="1"/>
          </p:cNvPicPr>
          <p:nvPr/>
        </p:nvPicPr>
        <p:blipFill>
          <a:blip r:embed="rId4"/>
          <a:stretch>
            <a:fillRect/>
          </a:stretch>
        </p:blipFill>
        <p:spPr bwMode="auto">
          <a:xfrm>
            <a:off x="-152400" y="1802715"/>
            <a:ext cx="5481948" cy="3045051"/>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
        <p:nvSpPr>
          <p:cNvPr id="4" name="Title 3"/>
          <p:cNvSpPr>
            <a:spLocks noGrp="1"/>
          </p:cNvSpPr>
          <p:nvPr>
            <p:ph type="title"/>
          </p:nvPr>
        </p:nvSpPr>
        <p:spPr/>
        <p:txBody>
          <a:bodyPr>
            <a:noAutofit/>
          </a:bodyPr>
          <a:lstStyle/>
          <a:p>
            <a:r>
              <a:rPr lang="en-US" sz="4400" dirty="0"/>
              <a:t>Simple and Intuitive User Experience </a:t>
            </a:r>
            <a:r>
              <a:rPr lang="en-US" sz="4400" dirty="0" smtClean="0"/>
              <a:t/>
            </a:r>
            <a:br>
              <a:rPr lang="en-US" sz="4400" dirty="0" smtClean="0"/>
            </a:br>
            <a:r>
              <a:rPr lang="en-US" sz="3200" i="1" dirty="0" smtClean="0">
                <a:gradFill>
                  <a:gsLst>
                    <a:gs pos="50000">
                      <a:srgbClr val="CDD804">
                        <a:lumMod val="40000"/>
                        <a:lumOff val="60000"/>
                      </a:srgbClr>
                    </a:gs>
                    <a:gs pos="100000">
                      <a:srgbClr val="CDD804"/>
                    </a:gs>
                  </a:gsLst>
                  <a:lin ang="5400000" scaled="0"/>
                </a:gradFill>
              </a:rPr>
              <a:t>Team Planner View</a:t>
            </a:r>
            <a:endParaRPr lang="en-US" sz="3200" i="1" dirty="0">
              <a:gradFill>
                <a:gsLst>
                  <a:gs pos="50000">
                    <a:srgbClr val="CDD804">
                      <a:lumMod val="40000"/>
                      <a:lumOff val="60000"/>
                    </a:srgbClr>
                  </a:gs>
                  <a:gs pos="100000">
                    <a:srgbClr val="CDD804"/>
                  </a:gs>
                </a:gsLst>
                <a:lin ang="5400000" scaled="0"/>
              </a:gradFill>
            </a:endParaRPr>
          </a:p>
        </p:txBody>
      </p:sp>
      <p:sp>
        <p:nvSpPr>
          <p:cNvPr id="22" name="Rectangle 21"/>
          <p:cNvSpPr/>
          <p:nvPr/>
        </p:nvSpPr>
        <p:spPr>
          <a:xfrm>
            <a:off x="4572000" y="2447097"/>
            <a:ext cx="4181373" cy="2042610"/>
          </a:xfrm>
          <a:prstGeom prst="rect">
            <a:avLst/>
          </a:prstGeom>
        </p:spPr>
        <p:txBody>
          <a:bodyPr wrap="square">
            <a:spAutoFit/>
          </a:bodyPr>
          <a:lstStyle/>
          <a:p>
            <a:pPr marL="282575" lvl="2" indent="-282575" fontAlgn="base">
              <a:lnSpc>
                <a:spcPct val="90000"/>
              </a:lnSpc>
              <a:spcBef>
                <a:spcPts val="384"/>
              </a:spcBef>
              <a:spcAft>
                <a:spcPct val="0"/>
              </a:spcAft>
              <a:buClr>
                <a:srgbClr val="FFCC29"/>
              </a:buClr>
              <a:buSzPct val="115000"/>
              <a:buBlip>
                <a:blip r:embed="rId5"/>
              </a:buBlip>
              <a:defRPr/>
            </a:pPr>
            <a:r>
              <a:rPr lang="en-US" sz="1400" dirty="0" smtClean="0">
                <a:gradFill>
                  <a:gsLst>
                    <a:gs pos="0">
                      <a:schemeClr val="tx1"/>
                    </a:gs>
                    <a:gs pos="86000">
                      <a:schemeClr val="tx1"/>
                    </a:gs>
                  </a:gsLst>
                  <a:lin ang="5400000" scaled="0"/>
                </a:gradFill>
                <a:sym typeface="Wingdings" pitchFamily="2" charset="2"/>
              </a:rPr>
              <a:t>Visually manage assignments in an intuitive resource centric view</a:t>
            </a:r>
          </a:p>
          <a:p>
            <a:pPr marL="282575" lvl="2" indent="-282575" fontAlgn="base">
              <a:lnSpc>
                <a:spcPct val="90000"/>
              </a:lnSpc>
              <a:spcBef>
                <a:spcPts val="384"/>
              </a:spcBef>
              <a:spcAft>
                <a:spcPct val="0"/>
              </a:spcAft>
              <a:buClr>
                <a:srgbClr val="FFCC29"/>
              </a:buClr>
              <a:buSzPct val="115000"/>
              <a:buBlip>
                <a:blip r:embed="rId5"/>
              </a:buBlip>
              <a:defRPr/>
            </a:pPr>
            <a:r>
              <a:rPr lang="en-US" sz="1400" dirty="0" smtClean="0">
                <a:gradFill>
                  <a:gsLst>
                    <a:gs pos="0">
                      <a:schemeClr val="tx1"/>
                    </a:gs>
                    <a:gs pos="86000">
                      <a:schemeClr val="tx1"/>
                    </a:gs>
                  </a:gsLst>
                  <a:lin ang="5400000" scaled="0"/>
                </a:gradFill>
                <a:sym typeface="Wingdings" pitchFamily="2" charset="2"/>
              </a:rPr>
              <a:t>Conveniently drag and drop tasks to assign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to resources</a:t>
            </a:r>
          </a:p>
          <a:p>
            <a:pPr marL="282575" lvl="2" indent="-282575" fontAlgn="base">
              <a:lnSpc>
                <a:spcPct val="90000"/>
              </a:lnSpc>
              <a:spcBef>
                <a:spcPts val="384"/>
              </a:spcBef>
              <a:spcAft>
                <a:spcPct val="0"/>
              </a:spcAft>
              <a:buClr>
                <a:srgbClr val="FFCC29"/>
              </a:buClr>
              <a:buSzPct val="115000"/>
              <a:buBlip>
                <a:blip r:embed="rId5"/>
              </a:buBlip>
              <a:defRPr/>
            </a:pPr>
            <a:r>
              <a:rPr lang="en-US" sz="1400" dirty="0" smtClean="0">
                <a:gradFill>
                  <a:gsLst>
                    <a:gs pos="0">
                      <a:schemeClr val="tx1"/>
                    </a:gs>
                    <a:gs pos="86000">
                      <a:schemeClr val="tx1"/>
                    </a:gs>
                  </a:gsLst>
                  <a:lin ang="5400000" scaled="0"/>
                </a:gradFill>
                <a:sym typeface="Wingdings" pitchFamily="2" charset="2"/>
              </a:rPr>
              <a:t>Easily transfer tasks between resources </a:t>
            </a:r>
          </a:p>
          <a:p>
            <a:pPr marL="282575" lvl="2" indent="-282575" fontAlgn="base">
              <a:lnSpc>
                <a:spcPct val="90000"/>
              </a:lnSpc>
              <a:spcBef>
                <a:spcPts val="384"/>
              </a:spcBef>
              <a:spcAft>
                <a:spcPct val="0"/>
              </a:spcAft>
              <a:buClr>
                <a:srgbClr val="FFCC29"/>
              </a:buClr>
              <a:buSzPct val="115000"/>
              <a:buBlip>
                <a:blip r:embed="rId5"/>
              </a:buBlip>
              <a:defRPr/>
            </a:pPr>
            <a:r>
              <a:rPr lang="en-US" sz="1400" dirty="0" smtClean="0">
                <a:gradFill>
                  <a:gsLst>
                    <a:gs pos="0">
                      <a:schemeClr val="tx1"/>
                    </a:gs>
                    <a:gs pos="86000">
                      <a:schemeClr val="tx1"/>
                    </a:gs>
                  </a:gsLst>
                  <a:lin ang="5400000" scaled="0"/>
                </a:gradFill>
                <a:sym typeface="Wingdings" pitchFamily="2" charset="2"/>
              </a:rPr>
              <a:t>Quickly identify over allocated resources </a:t>
            </a:r>
            <a:br>
              <a:rPr lang="en-US" sz="1400" dirty="0" smtClean="0">
                <a:gradFill>
                  <a:gsLst>
                    <a:gs pos="0">
                      <a:schemeClr val="tx1"/>
                    </a:gs>
                    <a:gs pos="86000">
                      <a:schemeClr val="tx1"/>
                    </a:gs>
                  </a:gsLst>
                  <a:lin ang="5400000" scaled="0"/>
                </a:gradFill>
                <a:sym typeface="Wingdings" pitchFamily="2" charset="2"/>
              </a:rPr>
            </a:br>
            <a:r>
              <a:rPr lang="en-US" sz="1400" dirty="0" smtClean="0">
                <a:gradFill>
                  <a:gsLst>
                    <a:gs pos="0">
                      <a:schemeClr val="tx1"/>
                    </a:gs>
                    <a:gs pos="86000">
                      <a:schemeClr val="tx1"/>
                    </a:gs>
                  </a:gsLst>
                  <a:lin ang="5400000" scaled="0"/>
                </a:gradFill>
                <a:sym typeface="Wingdings" pitchFamily="2" charset="2"/>
              </a:rPr>
              <a:t>and take action</a:t>
            </a:r>
          </a:p>
          <a:p>
            <a:pPr marL="282575" lvl="2" indent="-282575" fontAlgn="base">
              <a:lnSpc>
                <a:spcPct val="90000"/>
              </a:lnSpc>
              <a:spcBef>
                <a:spcPts val="384"/>
              </a:spcBef>
              <a:spcAft>
                <a:spcPct val="0"/>
              </a:spcAft>
              <a:buClr>
                <a:srgbClr val="FFCC29"/>
              </a:buClr>
              <a:buSzPct val="115000"/>
              <a:buBlip>
                <a:blip r:embed="rId5"/>
              </a:buBlip>
              <a:defRPr/>
            </a:pPr>
            <a:r>
              <a:rPr lang="en-US" sz="1400" dirty="0" smtClean="0">
                <a:gradFill>
                  <a:gsLst>
                    <a:gs pos="0">
                      <a:schemeClr val="tx1"/>
                    </a:gs>
                    <a:gs pos="86000">
                      <a:schemeClr val="tx1"/>
                    </a:gs>
                  </a:gsLst>
                  <a:lin ang="5400000" scaled="0"/>
                </a:gradFill>
                <a:sym typeface="Wingdings" pitchFamily="2" charset="2"/>
              </a:rPr>
              <a:t>Simply hover over tasks to see status information</a:t>
            </a:r>
          </a:p>
        </p:txBody>
      </p:sp>
      <p:sp>
        <p:nvSpPr>
          <p:cNvPr id="24" name="TextBox 23"/>
          <p:cNvSpPr txBox="1"/>
          <p:nvPr/>
        </p:nvSpPr>
        <p:spPr>
          <a:xfrm>
            <a:off x="1619506" y="1634231"/>
            <a:ext cx="1447800" cy="30480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sz="2000" b="1" dirty="0"/>
          </a:p>
        </p:txBody>
      </p:sp>
      <p:sp>
        <p:nvSpPr>
          <p:cNvPr id="43" name="Rectangle 42"/>
          <p:cNvSpPr/>
          <p:nvPr/>
        </p:nvSpPr>
        <p:spPr bwMode="auto">
          <a:xfrm>
            <a:off x="4572000" y="1676399"/>
            <a:ext cx="3901440" cy="647993"/>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a:gradFill>
                  <a:gsLst>
                    <a:gs pos="0">
                      <a:schemeClr val="tx1"/>
                    </a:gs>
                    <a:gs pos="100000">
                      <a:schemeClr val="tx1"/>
                    </a:gs>
                  </a:gsLst>
                </a:gradFill>
              </a:rPr>
              <a:t>Effectively manage resources with Project Professional’s Team Planner</a:t>
            </a:r>
            <a:endParaRPr lang="en-US" sz="1600" b="1" dirty="0" smtClean="0">
              <a:gradFill>
                <a:gsLst>
                  <a:gs pos="0">
                    <a:schemeClr val="tx1"/>
                  </a:gs>
                  <a:gs pos="100000">
                    <a:schemeClr val="tx1"/>
                  </a:gs>
                </a:gsLst>
              </a:gradFill>
            </a:endParaRPr>
          </a:p>
        </p:txBody>
      </p:sp>
      <p:sp>
        <p:nvSpPr>
          <p:cNvPr id="46" name="Rounded Rectangular Callout 45"/>
          <p:cNvSpPr/>
          <p:nvPr/>
        </p:nvSpPr>
        <p:spPr bwMode="auto">
          <a:xfrm>
            <a:off x="335515" y="5257800"/>
            <a:ext cx="1453540" cy="685800"/>
          </a:xfrm>
          <a:prstGeom prst="wedgeRoundRectCallout">
            <a:avLst>
              <a:gd name="adj1" fmla="val -25770"/>
              <a:gd name="adj2" fmla="val -30076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7" name="TextBox 46"/>
          <p:cNvSpPr txBox="1"/>
          <p:nvPr/>
        </p:nvSpPr>
        <p:spPr>
          <a:xfrm>
            <a:off x="393414" y="5352237"/>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fontAlgn="base">
              <a:spcAft>
                <a:spcPct val="0"/>
              </a:spcAft>
            </a:pPr>
            <a:r>
              <a:rPr lang="en-US" sz="1600" dirty="0" smtClean="0">
                <a:gradFill>
                  <a:gsLst>
                    <a:gs pos="50000">
                      <a:schemeClr val="tx1"/>
                    </a:gs>
                    <a:gs pos="100000">
                      <a:schemeClr val="tx1"/>
                    </a:gs>
                  </a:gsLst>
                  <a:lin ang="5400000" scaled="0"/>
                </a:gradFill>
                <a:effectLst/>
              </a:rPr>
              <a:t>Resources</a:t>
            </a:r>
          </a:p>
        </p:txBody>
      </p:sp>
      <p:sp>
        <p:nvSpPr>
          <p:cNvPr id="48" name="Rounded Rectangular Callout 47"/>
          <p:cNvSpPr/>
          <p:nvPr/>
        </p:nvSpPr>
        <p:spPr bwMode="auto">
          <a:xfrm>
            <a:off x="2354498" y="1709052"/>
            <a:ext cx="1453540" cy="685800"/>
          </a:xfrm>
          <a:prstGeom prst="wedgeRoundRectCallout">
            <a:avLst>
              <a:gd name="adj1" fmla="val -45559"/>
              <a:gd name="adj2" fmla="val 120609"/>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49" name="TextBox 48"/>
          <p:cNvSpPr txBox="1"/>
          <p:nvPr/>
        </p:nvSpPr>
        <p:spPr>
          <a:xfrm>
            <a:off x="2405864" y="1783811"/>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fontAlgn="base">
              <a:spcAft>
                <a:spcPct val="0"/>
              </a:spcAft>
            </a:pPr>
            <a:r>
              <a:rPr lang="en-US" sz="1600" dirty="0" smtClean="0">
                <a:gradFill>
                  <a:gsLst>
                    <a:gs pos="50000">
                      <a:schemeClr val="tx1"/>
                    </a:gs>
                    <a:gs pos="100000">
                      <a:schemeClr val="tx1"/>
                    </a:gs>
                  </a:gsLst>
                  <a:lin ang="5400000" scaled="0"/>
                </a:gradFill>
                <a:effectLst/>
              </a:rPr>
              <a:t>Task Status Info</a:t>
            </a:r>
          </a:p>
        </p:txBody>
      </p:sp>
      <p:sp>
        <p:nvSpPr>
          <p:cNvPr id="50" name="Rounded Rectangular Callout 49"/>
          <p:cNvSpPr/>
          <p:nvPr/>
        </p:nvSpPr>
        <p:spPr bwMode="auto">
          <a:xfrm>
            <a:off x="2736376" y="5105400"/>
            <a:ext cx="1453540" cy="685800"/>
          </a:xfrm>
          <a:prstGeom prst="wedgeRoundRectCallout">
            <a:avLst>
              <a:gd name="adj1" fmla="val -22290"/>
              <a:gd name="adj2" fmla="val -106516"/>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51" name="TextBox 50"/>
          <p:cNvSpPr txBox="1"/>
          <p:nvPr/>
        </p:nvSpPr>
        <p:spPr>
          <a:xfrm>
            <a:off x="2787742" y="5180159"/>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fontAlgn="base">
              <a:spcAft>
                <a:spcPct val="0"/>
              </a:spcAft>
            </a:pPr>
            <a:r>
              <a:rPr lang="en-US" sz="1600" dirty="0" smtClean="0">
                <a:gradFill>
                  <a:gsLst>
                    <a:gs pos="50000">
                      <a:schemeClr val="tx1"/>
                    </a:gs>
                    <a:gs pos="100000">
                      <a:schemeClr val="tx1"/>
                    </a:gs>
                  </a:gsLst>
                  <a:lin ang="5400000" scaled="0"/>
                </a:gradFill>
                <a:effectLst/>
              </a:rPr>
              <a:t>Unassigned Tasks</a:t>
            </a:r>
          </a:p>
        </p:txBody>
      </p:sp>
      <p:sp>
        <p:nvSpPr>
          <p:cNvPr id="52" name="Rounded Rectangular Callout 51"/>
          <p:cNvSpPr/>
          <p:nvPr/>
        </p:nvSpPr>
        <p:spPr bwMode="auto">
          <a:xfrm>
            <a:off x="4640035" y="5060441"/>
            <a:ext cx="1453540" cy="685800"/>
          </a:xfrm>
          <a:prstGeom prst="wedgeRoundRectCallout">
            <a:avLst>
              <a:gd name="adj1" fmla="val -111958"/>
              <a:gd name="adj2" fmla="val -326297"/>
              <a:gd name="adj3" fmla="val 16667"/>
            </a:avLst>
          </a:prstGeom>
          <a:solidFill>
            <a:schemeClr val="tx1">
              <a:lumMod val="95000"/>
            </a:schemeClr>
          </a:solidFill>
          <a:ln w="15875" cap="flat" cmpd="sng" algn="ctr">
            <a:solidFill>
              <a:schemeClr val="bg1">
                <a:lumMod val="50000"/>
                <a:lumOff val="50000"/>
              </a:schemeClr>
            </a:solidFill>
            <a:prstDash val="solid"/>
            <a:round/>
            <a:headEnd type="none" w="med" len="med"/>
            <a:tailEnd type="none" w="med" len="med"/>
          </a:ln>
          <a:effectLst/>
        </p:spPr>
        <p:txBody>
          <a:bodyPr vert="horz" wrap="square" lIns="0" tIns="0" rIns="0" bIns="0" rtlCol="0" anchor="ctr" compatLnSpc="1">
            <a:noAutofit/>
          </a:bodyPr>
          <a:lstStyle/>
          <a:p>
            <a:pPr algn="ctr">
              <a:defRPr b="1">
                <a:solidFill>
                  <a:prstClr val="white">
                    <a:alpha val="100000"/>
                  </a:prstClr>
                </a:solidFill>
                <a:effectLst>
                  <a:outerShdw blurRad="38100" dist="38100" dir="2700000" algn="tl">
                    <a:srgbClr val="000000">
                      <a:alpha val="43137"/>
                    </a:srgbClr>
                  </a:outerShdw>
                </a:effectLst>
                <a:latin typeface="Segoe Semibold"/>
              </a:defRPr>
            </a:pPr>
            <a:endParaRPr lang="en-US" dirty="0"/>
          </a:p>
        </p:txBody>
      </p:sp>
      <p:sp>
        <p:nvSpPr>
          <p:cNvPr id="53" name="TextBox 52"/>
          <p:cNvSpPr txBox="1"/>
          <p:nvPr/>
        </p:nvSpPr>
        <p:spPr>
          <a:xfrm>
            <a:off x="4691401" y="5135200"/>
            <a:ext cx="1341492" cy="533400"/>
          </a:xfrm>
          <a:prstGeom prst="roundRect">
            <a:avLst/>
          </a:prstGeom>
          <a:gradFill flip="none" rotWithShape="1">
            <a:gsLst>
              <a:gs pos="0">
                <a:schemeClr val="bg1">
                  <a:lumMod val="85000"/>
                  <a:lumOff val="15000"/>
                </a:schemeClr>
              </a:gs>
              <a:gs pos="21000">
                <a:schemeClr val="bg1">
                  <a:lumMod val="65000"/>
                  <a:lumOff val="35000"/>
                </a:schemeClr>
              </a:gs>
              <a:gs pos="44000">
                <a:schemeClr val="bg1">
                  <a:lumMod val="50000"/>
                  <a:lumOff val="50000"/>
                </a:schemeClr>
              </a:gs>
              <a:gs pos="100000">
                <a:schemeClr val="tx1">
                  <a:lumMod val="50000"/>
                </a:schemeClr>
              </a:gs>
            </a:gsLst>
            <a:lin ang="4200000" scaled="0"/>
            <a:tileRect/>
          </a:gra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flatTx/>
          </a:bodyPr>
          <a:lstStyle>
            <a:lvl1pPr algn="ctr" defTabSz="-13873163" eaLnBrk="0" hangingPunct="0">
              <a:lnSpc>
                <a:spcPct val="90000"/>
              </a:lnSpc>
              <a:spcBef>
                <a:spcPct val="30000"/>
              </a:spcBef>
              <a:buClr>
                <a:schemeClr val="tx2"/>
              </a:buClr>
              <a:buSzPct val="85000"/>
              <a:defRPr sz="1400">
                <a:gradFill>
                  <a:gsLst>
                    <a:gs pos="50000">
                      <a:schemeClr val="bg1"/>
                    </a:gs>
                    <a:gs pos="100000">
                      <a:schemeClr val="bg1"/>
                    </a:gs>
                  </a:gsLst>
                  <a:lin ang="5400000" scaled="0"/>
                </a:gradFill>
                <a:effectLst>
                  <a:outerShdw blurRad="38100" dist="38100" dir="2700000" algn="tl">
                    <a:srgbClr val="000000">
                      <a:alpha val="43137"/>
                    </a:srgbClr>
                  </a:outerShdw>
                </a:effectLst>
                <a:latin typeface="+mj-lt"/>
              </a:defRPr>
            </a:lvl1pPr>
          </a:lstStyle>
          <a:p>
            <a:pPr indent="-227013" fontAlgn="base">
              <a:spcAft>
                <a:spcPct val="0"/>
              </a:spcAft>
            </a:pPr>
            <a:r>
              <a:rPr lang="en-US" sz="1600" dirty="0" smtClean="0">
                <a:gradFill>
                  <a:gsLst>
                    <a:gs pos="50000">
                      <a:schemeClr val="tx1"/>
                    </a:gs>
                    <a:gs pos="100000">
                      <a:schemeClr val="tx1"/>
                    </a:gs>
                  </a:gsLst>
                  <a:lin ang="5400000" scaled="0"/>
                </a:gradFill>
                <a:effectLst/>
              </a:rPr>
              <a:t>Assigned Tasks</a:t>
            </a:r>
          </a:p>
        </p:txBody>
      </p:sp>
      <p:pic>
        <p:nvPicPr>
          <p:cNvPr id="16" name="Picture 2"/>
          <p:cNvPicPr>
            <a:picLocks noChangeAspect="1" noChangeArrowheads="1"/>
          </p:cNvPicPr>
          <p:nvPr/>
        </p:nvPicPr>
        <p:blipFill rotWithShape="1">
          <a:blip r:embed="rId4"/>
          <a:srcRect t="18458"/>
          <a:stretch/>
        </p:blipFill>
        <p:spPr bwMode="auto">
          <a:xfrm>
            <a:off x="0" y="1371600"/>
            <a:ext cx="11495911" cy="5206936"/>
          </a:xfrm>
          <a:prstGeom prst="rect">
            <a:avLst/>
          </a:prstGeom>
          <a:ln>
            <a:noFill/>
          </a:ln>
          <a:effectLst>
            <a:outerShdw blurRad="292100" dist="139700" dir="2700000" algn="tl" rotWithShape="0">
              <a:srgbClr val="333333">
                <a:alpha val="65000"/>
              </a:srgbClr>
            </a:outerShdw>
          </a:effectLst>
        </p:spPr>
      </p:pic>
      <p:sp>
        <p:nvSpPr>
          <p:cNvPr id="7" name="Down Arrow 6"/>
          <p:cNvSpPr/>
          <p:nvPr/>
        </p:nvSpPr>
        <p:spPr bwMode="auto">
          <a:xfrm rot="8779272">
            <a:off x="3101006" y="1844335"/>
            <a:ext cx="191204" cy="294046"/>
          </a:xfrm>
          <a:prstGeom prst="downArrow">
            <a:avLst>
              <a:gd name="adj1" fmla="val 37844"/>
              <a:gd name="adj2" fmla="val 89954"/>
            </a:avLst>
          </a:prstGeom>
          <a:solidFill>
            <a:schemeClr val="tx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 name="Rectangle 2"/>
          <p:cNvSpPr/>
          <p:nvPr/>
        </p:nvSpPr>
        <p:spPr bwMode="auto">
          <a:xfrm>
            <a:off x="2787742" y="1709052"/>
            <a:ext cx="3874944" cy="1948548"/>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1" name="Rectangle 20"/>
          <p:cNvSpPr/>
          <p:nvPr/>
        </p:nvSpPr>
        <p:spPr bwMode="auto">
          <a:xfrm>
            <a:off x="152400" y="1420578"/>
            <a:ext cx="1219200" cy="2846622"/>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3" name="Rectangle 22"/>
          <p:cNvSpPr/>
          <p:nvPr/>
        </p:nvSpPr>
        <p:spPr bwMode="auto">
          <a:xfrm>
            <a:off x="1371600" y="1429370"/>
            <a:ext cx="1066800" cy="5123830"/>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5" name="Rectangle 24"/>
          <p:cNvSpPr/>
          <p:nvPr/>
        </p:nvSpPr>
        <p:spPr bwMode="auto">
          <a:xfrm>
            <a:off x="8305800" y="3145138"/>
            <a:ext cx="838200" cy="867086"/>
          </a:xfrm>
          <a:prstGeom prst="rect">
            <a:avLst/>
          </a:prstGeom>
          <a:noFill/>
          <a:ln w="57150">
            <a:solidFill>
              <a:schemeClr val="accent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par>
                          <p:cTn id="8" fill="hold">
                            <p:stCondLst>
                              <p:cond delay="10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10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6" grpId="0" animBg="1"/>
      <p:bldP spid="47" grpId="0" animBg="1"/>
      <p:bldP spid="48" grpId="0" animBg="1"/>
      <p:bldP spid="49" grpId="0" animBg="1"/>
      <p:bldP spid="50" grpId="0" animBg="1"/>
      <p:bldP spid="51" grpId="0" animBg="1"/>
      <p:bldP spid="52" grpId="0" animBg="1"/>
      <p:bldP spid="53" grpId="0" animBg="1"/>
      <p:bldP spid="7" grpId="0" animBg="1"/>
      <p:bldP spid="3" grpId="0" animBg="1"/>
      <p:bldP spid="3" grpId="1" animBg="1"/>
      <p:bldP spid="21" grpId="0" animBg="1"/>
      <p:bldP spid="21" grpId="1" animBg="1"/>
      <p:bldP spid="23" grpId="0" animBg="1"/>
      <p:bldP spid="23" grpId="1" animBg="1"/>
      <p:bldP spid="25" grpId="0" animBg="1"/>
      <p:bldP spid="2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69792" y="2044701"/>
            <a:ext cx="9325021" cy="4813299"/>
          </a:xfrm>
          <a:prstGeom prst="rect">
            <a:avLst/>
          </a:prstGeom>
          <a:noFill/>
        </p:spPr>
      </p:pic>
      <p:sp>
        <p:nvSpPr>
          <p:cNvPr id="2" name="Title 1"/>
          <p:cNvSpPr>
            <a:spLocks noGrp="1"/>
          </p:cNvSpPr>
          <p:nvPr>
            <p:ph type="title"/>
          </p:nvPr>
        </p:nvSpPr>
        <p:spPr>
          <a:xfrm>
            <a:off x="389436" y="228601"/>
            <a:ext cx="8363938" cy="1107996"/>
          </a:xfrm>
        </p:spPr>
        <p:txBody>
          <a:bodyPr/>
          <a:lstStyle/>
          <a:p>
            <a:r>
              <a:rPr lang="en-US" dirty="0" smtClean="0">
                <a:gradFill flip="none" rotWithShape="1">
                  <a:gsLst>
                    <a:gs pos="0">
                      <a:srgbClr val="FFFFFF"/>
                    </a:gs>
                    <a:gs pos="86000">
                      <a:srgbClr val="FFFFFF"/>
                    </a:gs>
                  </a:gsLst>
                  <a:lin ang="5400000" scaled="0"/>
                  <a:tileRect/>
                </a:gradFill>
              </a:rPr>
              <a:t>Microsoft Project 2010</a:t>
            </a:r>
            <a:r>
              <a:rPr lang="en-US" dirty="0">
                <a:gradFill flip="none" rotWithShape="1">
                  <a:gsLst>
                    <a:gs pos="0">
                      <a:srgbClr val="FFFFFF"/>
                    </a:gs>
                    <a:gs pos="86000">
                      <a:srgbClr val="FFFFFF"/>
                    </a:gs>
                  </a:gsLst>
                  <a:lin ang="5400000" scaled="0"/>
                  <a:tileRect/>
                </a:gradFill>
              </a:rPr>
              <a:t/>
            </a:r>
            <a:br>
              <a:rPr lang="en-US" dirty="0">
                <a:gradFill flip="none" rotWithShape="1">
                  <a:gsLst>
                    <a:gs pos="0">
                      <a:srgbClr val="FFFFFF"/>
                    </a:gs>
                    <a:gs pos="86000">
                      <a:srgbClr val="FFFFFF"/>
                    </a:gs>
                  </a:gsLst>
                  <a:lin ang="5400000" scaled="0"/>
                  <a:tileRect/>
                </a:gradFill>
              </a:rPr>
            </a:br>
            <a:r>
              <a:rPr lang="en-US" sz="3200" i="1" dirty="0">
                <a:gradFill>
                  <a:gsLst>
                    <a:gs pos="50000">
                      <a:srgbClr val="CDD804">
                        <a:lumMod val="40000"/>
                        <a:lumOff val="60000"/>
                      </a:srgbClr>
                    </a:gs>
                    <a:gs pos="100000">
                      <a:srgbClr val="CDD804"/>
                    </a:gs>
                  </a:gsLst>
                  <a:lin ang="5400000" scaled="0"/>
                </a:gradFill>
              </a:rPr>
              <a:t>Enhanced Collaboration and Reporting</a:t>
            </a:r>
          </a:p>
        </p:txBody>
      </p:sp>
      <p:sp>
        <p:nvSpPr>
          <p:cNvPr id="27" name="Rectangle 14"/>
          <p:cNvSpPr>
            <a:spLocks noChangeArrowheads="1"/>
          </p:cNvSpPr>
          <p:nvPr/>
        </p:nvSpPr>
        <p:spPr bwMode="auto">
          <a:xfrm>
            <a:off x="4114799" y="2371168"/>
            <a:ext cx="5168771" cy="6463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New - Connect teams with SharePoint Sync</a:t>
            </a:r>
          </a:p>
          <a:p>
            <a:pPr marL="280988" indent="-280988" fontAlgn="base">
              <a:lnSpc>
                <a:spcPct val="90000"/>
              </a:lnSpc>
              <a:spcBef>
                <a:spcPct val="20000"/>
              </a:spcBef>
              <a:spcAft>
                <a:spcPct val="0"/>
              </a:spcAft>
              <a:buClr>
                <a:srgbClr val="FFFFFF"/>
              </a:buClr>
              <a:buSzPct val="100000"/>
              <a:buBlip>
                <a:blip r:embed="rId4"/>
              </a:buBlip>
            </a:pPr>
            <a:r>
              <a:rPr lang="en-US" dirty="0" smtClean="0">
                <a:gradFill>
                  <a:gsLst>
                    <a:gs pos="0">
                      <a:schemeClr val="tx1"/>
                    </a:gs>
                    <a:gs pos="100000">
                      <a:schemeClr val="tx1"/>
                    </a:gs>
                  </a:gsLst>
                  <a:lin ang="5400000" scaled="0"/>
                </a:gradFill>
              </a:rPr>
              <a:t>Enhanced Visual Reports</a:t>
            </a:r>
          </a:p>
        </p:txBody>
      </p:sp>
      <p:pic>
        <p:nvPicPr>
          <p:cNvPr id="31" name="Picture 30"/>
          <p:cNvPicPr>
            <a:picLocks noChangeAspect="1"/>
          </p:cNvPicPr>
          <p:nvPr/>
        </p:nvPicPr>
        <p:blipFill>
          <a:blip r:embed="rId5"/>
          <a:stretch>
            <a:fillRect/>
          </a:stretch>
        </p:blipFill>
        <p:spPr>
          <a:xfrm>
            <a:off x="170304" y="1877271"/>
            <a:ext cx="3842091" cy="3749040"/>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39" name="Group 38"/>
          <p:cNvGrpSpPr>
            <a:grpSpLocks noChangeAspect="1"/>
          </p:cNvGrpSpPr>
          <p:nvPr/>
        </p:nvGrpSpPr>
        <p:grpSpPr>
          <a:xfrm>
            <a:off x="6165442" y="3854196"/>
            <a:ext cx="6015172" cy="6007608"/>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22" name="Group 21"/>
            <p:cNvGrpSpPr/>
            <p:nvPr/>
          </p:nvGrpSpPr>
          <p:grpSpPr>
            <a:xfrm rot="10800000">
              <a:off x="8983848" y="3634730"/>
              <a:ext cx="6484216" cy="6467272"/>
              <a:chOff x="8983848" y="3634729"/>
              <a:chExt cx="6484216" cy="6467272"/>
            </a:xfrm>
          </p:grpSpPr>
          <p:grpSp>
            <p:nvGrpSpPr>
              <p:cNvPr id="23" name="Group 29"/>
              <p:cNvGrpSpPr/>
              <p:nvPr/>
            </p:nvGrpSpPr>
            <p:grpSpPr>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7" name="TextBox 36"/>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Portfolio Management</a:t>
                  </a:r>
                </a:p>
              </p:txBody>
            </p:sp>
          </p:grpSp>
          <p:grpSp>
            <p:nvGrpSpPr>
              <p:cNvPr id="24" name="Group 31"/>
              <p:cNvGrpSpPr/>
              <p:nvPr/>
            </p:nvGrpSpPr>
            <p:grpSpPr>
              <a:xfrm>
                <a:off x="8984070" y="3635013"/>
                <a:ext cx="6483994" cy="6465482"/>
                <a:chOff x="3589572" y="1544320"/>
                <a:chExt cx="4922563" cy="4924641"/>
              </a:xfrm>
            </p:grpSpPr>
            <p:sp>
              <p:nvSpPr>
                <p:cNvPr id="34" name="Block Arc 33"/>
                <p:cNvSpPr/>
                <p:nvPr/>
              </p:nvSpPr>
              <p:spPr>
                <a:xfrm rot="5400000">
                  <a:off x="3588533" y="1545359"/>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5" name="TextBox 34"/>
                <p:cNvSpPr txBox="1"/>
                <p:nvPr/>
              </p:nvSpPr>
              <p:spPr>
                <a:xfrm rot="2664417">
                  <a:off x="5619291" y="2488706"/>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User Experience</a:t>
                  </a:r>
                </a:p>
              </p:txBody>
            </p:sp>
          </p:grpSp>
          <p:grpSp>
            <p:nvGrpSpPr>
              <p:cNvPr id="25" name="Group 32"/>
              <p:cNvGrpSpPr/>
              <p:nvPr/>
            </p:nvGrpSpPr>
            <p:grpSpPr>
              <a:xfrm>
                <a:off x="8983848" y="3634729"/>
                <a:ext cx="6473626" cy="6462749"/>
                <a:chOff x="3588532" y="1544317"/>
                <a:chExt cx="4924647" cy="4922560"/>
              </a:xfrm>
            </p:grpSpPr>
            <p:sp>
              <p:nvSpPr>
                <p:cNvPr id="32" name="Block Arc 31"/>
                <p:cNvSpPr/>
                <p:nvPr/>
              </p:nvSpPr>
              <p:spPr>
                <a:xfrm rot="10800000">
                  <a:off x="3588532" y="1544317"/>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3" name="TextBox 32"/>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26" name="Group 33"/>
              <p:cNvGrpSpPr/>
              <p:nvPr/>
            </p:nvGrpSpPr>
            <p:grpSpPr>
              <a:xfrm>
                <a:off x="8986339" y="3636519"/>
                <a:ext cx="6470889" cy="6465482"/>
                <a:chOff x="3590611" y="1545360"/>
                <a:chExt cx="4922563" cy="4924642"/>
              </a:xfrm>
            </p:grpSpPr>
            <p:sp>
              <p:nvSpPr>
                <p:cNvPr id="29" name="Block Arc 28"/>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0" name="TextBox 29"/>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spTree>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435" y="2864826"/>
            <a:ext cx="3581400" cy="1508105"/>
          </a:xfrm>
        </p:spPr>
        <p:txBody>
          <a:bodyPr/>
          <a:lstStyle/>
          <a:p>
            <a:r>
              <a:rPr lang="en-US" sz="2000" dirty="0" smtClean="0"/>
              <a:t>Share project tasks in SharePoint</a:t>
            </a:r>
          </a:p>
          <a:p>
            <a:r>
              <a:rPr lang="en-US" sz="2000" dirty="0" smtClean="0"/>
              <a:t>Accept updates from SharePoint tasks list</a:t>
            </a:r>
          </a:p>
          <a:p>
            <a:r>
              <a:rPr lang="en-US" sz="2000" dirty="0" smtClean="0"/>
              <a:t>Mange conflicts</a:t>
            </a:r>
            <a:endParaRPr lang="en-US" sz="2000" dirty="0"/>
          </a:p>
        </p:txBody>
      </p:sp>
      <p:pic>
        <p:nvPicPr>
          <p:cNvPr id="5" name="Picture 2"/>
          <p:cNvPicPr>
            <a:picLocks noChangeAspect="1" noChangeArrowheads="1"/>
          </p:cNvPicPr>
          <p:nvPr/>
        </p:nvPicPr>
        <p:blipFill>
          <a:blip r:embed="rId3" cstate="print"/>
          <a:srcRect/>
          <a:stretch>
            <a:fillRect/>
          </a:stretch>
        </p:blipFill>
        <p:spPr bwMode="auto">
          <a:xfrm>
            <a:off x="4038600" y="1383736"/>
            <a:ext cx="4572000" cy="2613170"/>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5257800" y="2930106"/>
            <a:ext cx="3657600" cy="1727693"/>
          </a:xfrm>
          <a:prstGeom prst="rect">
            <a:avLst/>
          </a:prstGeom>
          <a:noFill/>
          <a:ln w="9525">
            <a:noFill/>
            <a:miter lim="800000"/>
            <a:headEnd/>
            <a:tailEnd/>
          </a:ln>
        </p:spPr>
      </p:pic>
      <p:pic>
        <p:nvPicPr>
          <p:cNvPr id="8" name="Picture 5"/>
          <p:cNvPicPr>
            <a:picLocks noChangeAspect="1" noChangeArrowheads="1"/>
          </p:cNvPicPr>
          <p:nvPr/>
        </p:nvPicPr>
        <p:blipFill>
          <a:blip r:embed="rId5" cstate="print"/>
          <a:srcRect/>
          <a:stretch>
            <a:fillRect/>
          </a:stretch>
        </p:blipFill>
        <p:spPr bwMode="auto">
          <a:xfrm>
            <a:off x="4191000" y="4987506"/>
            <a:ext cx="4572000" cy="1718094"/>
          </a:xfrm>
          <a:prstGeom prst="rect">
            <a:avLst/>
          </a:prstGeom>
          <a:noFill/>
          <a:ln w="9525">
            <a:noFill/>
            <a:miter lim="800000"/>
            <a:headEnd/>
            <a:tailEnd/>
          </a:ln>
        </p:spPr>
      </p:pic>
      <p:sp>
        <p:nvSpPr>
          <p:cNvPr id="9" name="TextBox 8"/>
          <p:cNvSpPr txBox="1"/>
          <p:nvPr/>
        </p:nvSpPr>
        <p:spPr>
          <a:xfrm>
            <a:off x="7162800" y="1143000"/>
            <a:ext cx="1600200" cy="803694"/>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sz="1400" b="1" dirty="0" smtClean="0"/>
              <a:t>Project Professional  2010</a:t>
            </a:r>
            <a:endParaRPr lang="en-US" sz="1400" b="1" dirty="0"/>
          </a:p>
        </p:txBody>
      </p:sp>
      <p:sp>
        <p:nvSpPr>
          <p:cNvPr id="10" name="Arc 9"/>
          <p:cNvSpPr/>
          <p:nvPr/>
        </p:nvSpPr>
        <p:spPr>
          <a:xfrm rot="3087680" flipH="1" flipV="1">
            <a:off x="5135448" y="2564336"/>
            <a:ext cx="2761538" cy="1878728"/>
          </a:xfrm>
          <a:prstGeom prst="arc">
            <a:avLst>
              <a:gd name="adj1" fmla="val 1069182"/>
              <a:gd name="adj2" fmla="val 5236292"/>
            </a:avLst>
          </a:prstGeom>
          <a:ln>
            <a:tailEnd type="stealth" w="lg" len="lg"/>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1" name="Arc 10"/>
          <p:cNvSpPr/>
          <p:nvPr/>
        </p:nvSpPr>
        <p:spPr>
          <a:xfrm rot="9381881" flipH="1" flipV="1">
            <a:off x="5544415" y="3939265"/>
            <a:ext cx="2209800" cy="1313340"/>
          </a:xfrm>
          <a:prstGeom prst="arc">
            <a:avLst>
              <a:gd name="adj1" fmla="val 558018"/>
              <a:gd name="adj2" fmla="val 6708016"/>
            </a:avLst>
          </a:prstGeom>
          <a:ln>
            <a:tailEnd type="stealth" w="lg" len="lg"/>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2" name="Arc 11"/>
          <p:cNvSpPr/>
          <p:nvPr/>
        </p:nvSpPr>
        <p:spPr>
          <a:xfrm rot="17188787" flipH="1" flipV="1">
            <a:off x="4031873" y="1989232"/>
            <a:ext cx="3956395" cy="3259294"/>
          </a:xfrm>
          <a:prstGeom prst="arc">
            <a:avLst>
              <a:gd name="adj1" fmla="val 820840"/>
              <a:gd name="adj2" fmla="val 6708016"/>
            </a:avLst>
          </a:prstGeom>
          <a:ln>
            <a:tailEnd type="stealth" w="lg" len="lg"/>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sp>
        <p:nvSpPr>
          <p:cNvPr id="13" name="TextBox 12"/>
          <p:cNvSpPr txBox="1"/>
          <p:nvPr/>
        </p:nvSpPr>
        <p:spPr>
          <a:xfrm>
            <a:off x="7543800" y="5825706"/>
            <a:ext cx="1447800" cy="498894"/>
          </a:xfrm>
          <a:prstGeom prst="round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r>
              <a:rPr lang="en-US" sz="1400" b="1" dirty="0" smtClean="0"/>
              <a:t>SharePoint 2010</a:t>
            </a:r>
            <a:endParaRPr lang="en-US" sz="1400" b="1" dirty="0"/>
          </a:p>
        </p:txBody>
      </p:sp>
      <p:sp>
        <p:nvSpPr>
          <p:cNvPr id="14" name="Title 3"/>
          <p:cNvSpPr txBox="1">
            <a:spLocks/>
          </p:cNvSpPr>
          <p:nvPr/>
        </p:nvSpPr>
        <p:spPr>
          <a:xfrm>
            <a:off x="182252" y="171815"/>
            <a:ext cx="8961748" cy="666385"/>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400" dirty="0"/>
              <a:t>Enhanced Collaboration and Reporting</a:t>
            </a:r>
            <a:r>
              <a:rPr lang="en-US" sz="4400" dirty="0" smtClean="0"/>
              <a:t/>
            </a:r>
            <a:br>
              <a:rPr lang="en-US" sz="4400" dirty="0" smtClean="0"/>
            </a:br>
            <a:r>
              <a:rPr lang="en-US" sz="3200" i="1" dirty="0">
                <a:gradFill>
                  <a:gsLst>
                    <a:gs pos="50000">
                      <a:srgbClr val="CDD804">
                        <a:lumMod val="40000"/>
                        <a:lumOff val="60000"/>
                      </a:srgbClr>
                    </a:gs>
                    <a:gs pos="100000">
                      <a:srgbClr val="CDD804"/>
                    </a:gs>
                  </a:gsLst>
                  <a:lin ang="5400000" scaled="0"/>
                </a:gradFill>
              </a:rPr>
              <a:t>Synchronize with SharePoint tasks</a:t>
            </a:r>
          </a:p>
        </p:txBody>
      </p:sp>
      <p:sp>
        <p:nvSpPr>
          <p:cNvPr id="15" name="Rectangle 14"/>
          <p:cNvSpPr/>
          <p:nvPr/>
        </p:nvSpPr>
        <p:spPr bwMode="auto">
          <a:xfrm>
            <a:off x="304800" y="1447801"/>
            <a:ext cx="3490471" cy="121991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gradFill>
              </a:rPr>
              <a:t>Elevate your SharePoint tasks to real projects and effectively share your Project plans using SharePoint</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971800"/>
            <a:ext cx="3276600" cy="1246495"/>
          </a:xfrm>
        </p:spPr>
        <p:txBody>
          <a:bodyPr/>
          <a:lstStyle/>
          <a:p>
            <a:pPr marL="282575" indent="-282575" fontAlgn="base">
              <a:spcBef>
                <a:spcPts val="24"/>
              </a:spcBef>
              <a:buClr>
                <a:srgbClr val="FFC533"/>
              </a:buClr>
              <a:buSzPct val="85000"/>
            </a:pPr>
            <a:r>
              <a:rPr lang="en-US" sz="1800" dirty="0" smtClean="0">
                <a:sym typeface="Wingdings" pitchFamily="2" charset="2"/>
              </a:rPr>
              <a:t>Support for assignment custom fields</a:t>
            </a:r>
            <a:br>
              <a:rPr lang="en-US" sz="1800" dirty="0" smtClean="0">
                <a:sym typeface="Wingdings" pitchFamily="2" charset="2"/>
              </a:rPr>
            </a:br>
            <a:endParaRPr lang="en-US" sz="1800" dirty="0" smtClean="0">
              <a:sym typeface="Wingdings" pitchFamily="2" charset="2"/>
            </a:endParaRPr>
          </a:p>
          <a:p>
            <a:pPr marL="282575" indent="-282575" fontAlgn="base">
              <a:spcBef>
                <a:spcPts val="24"/>
              </a:spcBef>
              <a:buClr>
                <a:srgbClr val="FFC533"/>
              </a:buClr>
              <a:buSzPct val="85000"/>
            </a:pPr>
            <a:r>
              <a:rPr lang="en-US" sz="1800" dirty="0" smtClean="0">
                <a:sym typeface="Wingdings" pitchFamily="2" charset="2"/>
              </a:rPr>
              <a:t>Longer field names</a:t>
            </a:r>
          </a:p>
          <a:p>
            <a:pPr marL="282575" indent="-282575" fontAlgn="base">
              <a:spcBef>
                <a:spcPts val="24"/>
              </a:spcBef>
              <a:buClr>
                <a:srgbClr val="FFC533"/>
              </a:buClr>
              <a:buSzPct val="85000"/>
            </a:pPr>
            <a:endParaRPr lang="en-US" sz="1800" dirty="0">
              <a:sym typeface="Wingdings" pitchFamily="2" charset="2"/>
            </a:endParaRPr>
          </a:p>
        </p:txBody>
      </p:sp>
      <p:pic>
        <p:nvPicPr>
          <p:cNvPr id="3075" name="Picture 2" descr="cid:image001.png@01CA32C3.BC28EA50"/>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63126" y="1600200"/>
            <a:ext cx="3936211" cy="2819400"/>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p:spPr>
      </p:pic>
      <p:pic>
        <p:nvPicPr>
          <p:cNvPr id="3077" name="Picture 5" descr="image00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05200" y="3886200"/>
            <a:ext cx="3886200" cy="2334952"/>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a:extLst/>
        </p:spPr>
      </p:pic>
      <p:sp>
        <p:nvSpPr>
          <p:cNvPr id="6" name="Title 3"/>
          <p:cNvSpPr txBox="1">
            <a:spLocks/>
          </p:cNvSpPr>
          <p:nvPr/>
        </p:nvSpPr>
        <p:spPr>
          <a:xfrm>
            <a:off x="182252" y="171815"/>
            <a:ext cx="8961748" cy="666385"/>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400" dirty="0"/>
              <a:t>Enhanced Collaboration and Reporting</a:t>
            </a:r>
            <a:r>
              <a:rPr lang="en-US" sz="4400" dirty="0" smtClean="0"/>
              <a:t/>
            </a:r>
            <a:br>
              <a:rPr lang="en-US" sz="4400" dirty="0" smtClean="0"/>
            </a:br>
            <a:r>
              <a:rPr lang="en-US" sz="3200" i="1" dirty="0" smtClean="0">
                <a:gradFill>
                  <a:gsLst>
                    <a:gs pos="50000">
                      <a:srgbClr val="CDD804">
                        <a:lumMod val="40000"/>
                        <a:lumOff val="60000"/>
                      </a:srgbClr>
                    </a:gs>
                    <a:gs pos="100000">
                      <a:srgbClr val="CDD804"/>
                    </a:gs>
                  </a:gsLst>
                  <a:lin ang="5400000" scaled="0"/>
                </a:gradFill>
              </a:rPr>
              <a:t>Visual Reports Improvements</a:t>
            </a:r>
            <a:endParaRPr lang="en-US" sz="3200" i="1" dirty="0">
              <a:gradFill>
                <a:gsLst>
                  <a:gs pos="50000">
                    <a:srgbClr val="CDD804">
                      <a:lumMod val="40000"/>
                      <a:lumOff val="60000"/>
                    </a:srgbClr>
                  </a:gs>
                  <a:gs pos="100000">
                    <a:srgbClr val="CDD804"/>
                  </a:gs>
                </a:gsLst>
                <a:lin ang="5400000" scaled="0"/>
              </a:gradFill>
            </a:endParaRPr>
          </a:p>
        </p:txBody>
      </p:sp>
      <p:sp>
        <p:nvSpPr>
          <p:cNvPr id="8" name="Rectangle 7"/>
          <p:cNvSpPr/>
          <p:nvPr/>
        </p:nvSpPr>
        <p:spPr bwMode="auto">
          <a:xfrm>
            <a:off x="304800" y="1600200"/>
            <a:ext cx="3490471" cy="1219912"/>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gradFill>
              </a:rPr>
              <a:t>Use familiar tools like Excel and Visio to produce rich and impacting Visual reports</a:t>
            </a:r>
          </a:p>
        </p:txBody>
      </p:sp>
    </p:spTree>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2010 desktop</a:t>
            </a:r>
            <a:endParaRPr lang="en-US" dirty="0"/>
          </a:p>
        </p:txBody>
      </p:sp>
      <p:sp>
        <p:nvSpPr>
          <p:cNvPr id="4" name="Text Placeholder 3"/>
          <p:cNvSpPr>
            <a:spLocks noGrp="1"/>
          </p:cNvSpPr>
          <p:nvPr>
            <p:ph type="body" sz="quarter" idx="10"/>
          </p:nvPr>
        </p:nvSpPr>
        <p:spPr/>
        <p:txBody>
          <a:bodyPr/>
          <a:lstStyle/>
          <a:p>
            <a:r>
              <a:rPr lang="en-US" smtClean="0"/>
              <a:t>demo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71600" y="4876800"/>
            <a:ext cx="6410325" cy="923925"/>
          </a:xfrm>
          <a:prstGeom prst="rect">
            <a:avLst/>
          </a:prstGeom>
        </p:spPr>
      </p:pic>
    </p:spTree>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 y="0"/>
            <a:ext cx="9143999" cy="6858000"/>
          </a:xfrm>
          <a:prstGeom prst="rect">
            <a:avLst/>
          </a:prstGeom>
          <a:gradFill>
            <a:gsLst>
              <a:gs pos="0">
                <a:schemeClr val="tx1">
                  <a:alpha val="0"/>
                </a:schemeClr>
              </a:gs>
              <a:gs pos="50000">
                <a:schemeClr val="bg1">
                  <a:alpha val="70000"/>
                </a:schemeClr>
              </a:gs>
              <a:gs pos="70000">
                <a:schemeClr val="accent5">
                  <a:lumMod val="50000"/>
                </a:schemeClr>
              </a:gs>
              <a:gs pos="100000">
                <a:schemeClr val="bg1">
                  <a:alpha val="0"/>
                </a:schemeClr>
              </a:gs>
            </a:gsLst>
          </a:gradFill>
          <a:ln>
            <a:headEnd type="none" w="med" len="med"/>
            <a:tailEnd type="none" w="med" len="med"/>
          </a:ln>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solidFill>
              <a:effectLst>
                <a:outerShdw blurRad="38100" dist="38100" dir="2700000" algn="tl">
                  <a:srgbClr val="000000">
                    <a:alpha val="43137"/>
                  </a:srgbClr>
                </a:outerShdw>
              </a:effectLst>
              <a:latin typeface="Segoe" pitchFamily="34" charset="0"/>
            </a:endParaRPr>
          </a:p>
        </p:txBody>
      </p:sp>
      <p:sp>
        <p:nvSpPr>
          <p:cNvPr id="6"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title"/>
          </p:nvPr>
        </p:nvSpPr>
        <p:spPr/>
        <p:txBody>
          <a:bodyPr/>
          <a:lstStyle/>
          <a:p>
            <a:r>
              <a:rPr lang="en-US" dirty="0" smtClean="0">
                <a:sym typeface="Wingdings" pitchFamily="2" charset="2"/>
              </a:rPr>
              <a:t>Microsoft Project Evolution</a:t>
            </a:r>
            <a:br>
              <a:rPr lang="en-US" dirty="0" smtClean="0">
                <a:sym typeface="Wingdings" pitchFamily="2" charset="2"/>
              </a:rPr>
            </a:br>
            <a:r>
              <a:rPr lang="en-US" sz="3200" i="1" dirty="0">
                <a:gradFill>
                  <a:gsLst>
                    <a:gs pos="50000">
                      <a:srgbClr val="CDD804">
                        <a:lumMod val="40000"/>
                        <a:lumOff val="60000"/>
                      </a:srgbClr>
                    </a:gs>
                    <a:gs pos="100000">
                      <a:srgbClr val="CDD804"/>
                    </a:gs>
                  </a:gsLst>
                  <a:lin ang="5400000" scaled="0"/>
                </a:gradFill>
              </a:rPr>
              <a:t>From desktop scheduling to </a:t>
            </a:r>
            <a:r>
              <a:rPr lang="en-US" sz="3200" i="1" dirty="0" smtClean="0">
                <a:gradFill>
                  <a:gsLst>
                    <a:gs pos="50000">
                      <a:srgbClr val="CDD804">
                        <a:lumMod val="40000"/>
                        <a:lumOff val="60000"/>
                      </a:srgbClr>
                    </a:gs>
                    <a:gs pos="100000">
                      <a:srgbClr val="CDD804"/>
                    </a:gs>
                  </a:gsLst>
                  <a:lin ang="5400000" scaled="0"/>
                </a:gradFill>
              </a:rPr>
              <a:t>project </a:t>
            </a:r>
            <a:br>
              <a:rPr lang="en-US" sz="3200" i="1" dirty="0" smtClean="0">
                <a:gradFill>
                  <a:gsLst>
                    <a:gs pos="50000">
                      <a:srgbClr val="CDD804">
                        <a:lumMod val="40000"/>
                        <a:lumOff val="60000"/>
                      </a:srgbClr>
                    </a:gs>
                    <a:gs pos="100000">
                      <a:srgbClr val="CDD804"/>
                    </a:gs>
                  </a:gsLst>
                  <a:lin ang="5400000" scaled="0"/>
                </a:gradFill>
              </a:rPr>
            </a:br>
            <a:r>
              <a:rPr lang="en-US" sz="3200" i="1" dirty="0" smtClean="0">
                <a:gradFill>
                  <a:gsLst>
                    <a:gs pos="50000">
                      <a:srgbClr val="CDD804">
                        <a:lumMod val="40000"/>
                        <a:lumOff val="60000"/>
                      </a:srgbClr>
                    </a:gs>
                    <a:gs pos="100000">
                      <a:srgbClr val="CDD804"/>
                    </a:gs>
                  </a:gsLst>
                  <a:lin ang="5400000" scaled="0"/>
                </a:gradFill>
              </a:rPr>
              <a:t>and </a:t>
            </a:r>
            <a:r>
              <a:rPr lang="en-US" sz="3200" i="1" dirty="0">
                <a:gradFill>
                  <a:gsLst>
                    <a:gs pos="50000">
                      <a:srgbClr val="CDD804">
                        <a:lumMod val="40000"/>
                        <a:lumOff val="60000"/>
                      </a:srgbClr>
                    </a:gs>
                    <a:gs pos="100000">
                      <a:srgbClr val="CDD804"/>
                    </a:gs>
                  </a:gsLst>
                  <a:lin ang="5400000" scaled="0"/>
                </a:gradFill>
              </a:rPr>
              <a:t>portfolio management</a:t>
            </a:r>
          </a:p>
        </p:txBody>
      </p:sp>
      <p:pic>
        <p:nvPicPr>
          <p:cNvPr id="61"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pic>
        <p:nvPicPr>
          <p:cNvPr id="35" name="Picture 34" descr="8-00255_swoosh04.png"/>
          <p:cNvPicPr>
            <a:picLocks noChangeAspect="1"/>
          </p:cNvPicPr>
          <p:nvPr/>
        </p:nvPicPr>
        <p:blipFill>
          <a:blip r:embed="rId4" cstate="print">
            <a:grayscl/>
          </a:blip>
          <a:stretch>
            <a:fillRect/>
          </a:stretch>
        </p:blipFill>
        <p:spPr>
          <a:xfrm rot="270396">
            <a:off x="1224536" y="-276227"/>
            <a:ext cx="6633562" cy="7707084"/>
          </a:xfrm>
          <a:prstGeom prst="rect">
            <a:avLst/>
          </a:prstGeom>
        </p:spPr>
      </p:pic>
      <p:grpSp>
        <p:nvGrpSpPr>
          <p:cNvPr id="36" name="Group 46"/>
          <p:cNvGrpSpPr/>
          <p:nvPr/>
        </p:nvGrpSpPr>
        <p:grpSpPr>
          <a:xfrm>
            <a:off x="4712516" y="1287106"/>
            <a:ext cx="7102110" cy="5718663"/>
            <a:chOff x="4798006" y="906505"/>
            <a:chExt cx="7188723" cy="5894345"/>
          </a:xfrm>
        </p:grpSpPr>
        <p:sp>
          <p:nvSpPr>
            <p:cNvPr id="59" name="Oval 8"/>
            <p:cNvSpPr/>
            <p:nvPr/>
          </p:nvSpPr>
          <p:spPr bwMode="auto">
            <a:xfrm rot="21165312">
              <a:off x="4798006" y="923748"/>
              <a:ext cx="7152155" cy="5874982"/>
            </a:xfrm>
            <a:prstGeom prst="ellipse">
              <a:avLst/>
            </a:prstGeom>
            <a:solidFill>
              <a:schemeClr val="accent5">
                <a:lumMod val="60000"/>
                <a:lumOff val="40000"/>
                <a:alpha val="2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defRPr/>
              </a:pPr>
              <a:endParaRPr lang="en-US" sz="2400" kern="0" dirty="0" smtClean="0">
                <a:solidFill>
                  <a:srgbClr val="FFFFFF"/>
                </a:solidFill>
                <a:latin typeface="+mn-lt"/>
              </a:endParaRPr>
            </a:p>
          </p:txBody>
        </p:sp>
        <p:pic>
          <p:nvPicPr>
            <p:cNvPr id="60" name="Picture 59" descr="8-00255_timeline03.png"/>
            <p:cNvPicPr>
              <a:picLocks noChangeAspect="1"/>
            </p:cNvPicPr>
            <p:nvPr/>
          </p:nvPicPr>
          <p:blipFill>
            <a:blip r:embed="rId5" cstate="print">
              <a:duotone>
                <a:schemeClr val="accent5">
                  <a:shade val="45000"/>
                  <a:satMod val="135000"/>
                </a:schemeClr>
                <a:prstClr val="white"/>
              </a:duotone>
            </a:blip>
            <a:stretch>
              <a:fillRect/>
            </a:stretch>
          </p:blipFill>
          <p:spPr>
            <a:xfrm>
              <a:off x="4891571" y="906505"/>
              <a:ext cx="7095158" cy="5894345"/>
            </a:xfrm>
            <a:prstGeom prst="rect">
              <a:avLst/>
            </a:prstGeom>
          </p:spPr>
        </p:pic>
      </p:grpSp>
      <p:pic>
        <p:nvPicPr>
          <p:cNvPr id="37" name="Picture 5" descr="Women-with-Computer"/>
          <p:cNvPicPr>
            <a:picLocks noChangeAspect="1" noChangeArrowheads="1"/>
          </p:cNvPicPr>
          <p:nvPr/>
        </p:nvPicPr>
        <p:blipFill>
          <a:blip r:embed="rId6" cstate="print"/>
          <a:srcRect/>
          <a:stretch>
            <a:fillRect/>
          </a:stretch>
        </p:blipFill>
        <p:spPr bwMode="auto">
          <a:xfrm>
            <a:off x="7146061" y="1243945"/>
            <a:ext cx="1947919" cy="1671100"/>
          </a:xfrm>
          <a:prstGeom prst="rect">
            <a:avLst/>
          </a:prstGeom>
          <a:noFill/>
          <a:effectLst>
            <a:softEdge rad="127000"/>
          </a:effectLst>
        </p:spPr>
      </p:pic>
      <p:pic>
        <p:nvPicPr>
          <p:cNvPr id="38" name="Picture 28" descr="Tablet PC taking notes stylus slate"/>
          <p:cNvPicPr>
            <a:picLocks noChangeAspect="1" noChangeArrowheads="1"/>
          </p:cNvPicPr>
          <p:nvPr/>
        </p:nvPicPr>
        <p:blipFill>
          <a:blip r:embed="rId7" cstate="print"/>
          <a:srcRect/>
          <a:stretch>
            <a:fillRect/>
          </a:stretch>
        </p:blipFill>
        <p:spPr bwMode="auto">
          <a:xfrm>
            <a:off x="5402212" y="4867105"/>
            <a:ext cx="1534563" cy="1275466"/>
          </a:xfrm>
          <a:prstGeom prst="rect">
            <a:avLst/>
          </a:prstGeom>
          <a:noFill/>
        </p:spPr>
      </p:pic>
      <p:sp>
        <p:nvSpPr>
          <p:cNvPr id="39" name="TextBox 38"/>
          <p:cNvSpPr txBox="1"/>
          <p:nvPr/>
        </p:nvSpPr>
        <p:spPr>
          <a:xfrm>
            <a:off x="5822776" y="2140113"/>
            <a:ext cx="1481402" cy="549814"/>
          </a:xfrm>
          <a:prstGeom prst="rect">
            <a:avLst/>
          </a:prstGeom>
        </p:spPr>
        <p:txBody>
          <a:bodyPr wrap="square" rtlCol="0">
            <a:spAutoFit/>
          </a:bodyPr>
          <a:lstStyle/>
          <a:p>
            <a:pPr algn="ctr">
              <a:lnSpc>
                <a:spcPct val="90000"/>
              </a:lnSpc>
              <a:defRPr/>
            </a:pPr>
            <a:r>
              <a:rPr lang="en-US" sz="4400" b="1" i="1" spc="-150" dirty="0" smtClean="0">
                <a:ln w="3175">
                  <a:noFill/>
                </a:ln>
                <a:gradFill>
                  <a:gsLst>
                    <a:gs pos="50000">
                      <a:schemeClr val="accent3">
                        <a:lumMod val="40000"/>
                        <a:lumOff val="60000"/>
                      </a:schemeClr>
                    </a:gs>
                    <a:gs pos="100000">
                      <a:schemeClr val="accent3"/>
                    </a:gs>
                  </a:gsLst>
                  <a:lin ang="5400000" scaled="0"/>
                </a:gradFill>
                <a:effectLst>
                  <a:outerShdw blurRad="355600" sx="102000" sy="102000" algn="ctr" rotWithShape="0">
                    <a:prstClr val="black"/>
                  </a:outerShdw>
                </a:effectLst>
                <a:latin typeface="+mj-lt"/>
                <a:cs typeface="Arial" charset="0"/>
                <a:sym typeface="Wingdings" pitchFamily="2" charset="2"/>
              </a:rPr>
              <a:t>2010</a:t>
            </a:r>
            <a:endParaRPr lang="en-US" sz="4400" b="1" i="1" spc="-150" dirty="0">
              <a:ln w="3175">
                <a:noFill/>
              </a:ln>
              <a:gradFill>
                <a:gsLst>
                  <a:gs pos="50000">
                    <a:schemeClr val="accent3">
                      <a:lumMod val="40000"/>
                      <a:lumOff val="60000"/>
                    </a:schemeClr>
                  </a:gs>
                  <a:gs pos="100000">
                    <a:schemeClr val="accent3"/>
                  </a:gs>
                </a:gsLst>
                <a:lin ang="5400000" scaled="0"/>
              </a:gradFill>
              <a:effectLst>
                <a:outerShdw blurRad="355600" sx="102000" sy="102000" algn="ctr" rotWithShape="0">
                  <a:prstClr val="black"/>
                </a:outerShdw>
              </a:effectLst>
              <a:latin typeface="+mj-lt"/>
              <a:cs typeface="Arial" charset="0"/>
              <a:sym typeface="Wingdings" pitchFamily="2" charset="2"/>
            </a:endParaRPr>
          </a:p>
        </p:txBody>
      </p:sp>
      <p:grpSp>
        <p:nvGrpSpPr>
          <p:cNvPr id="40" name="Group 43"/>
          <p:cNvGrpSpPr/>
          <p:nvPr/>
        </p:nvGrpSpPr>
        <p:grpSpPr>
          <a:xfrm>
            <a:off x="-1393368" y="3296275"/>
            <a:ext cx="5242201" cy="3787738"/>
            <a:chOff x="-2477141" y="2598738"/>
            <a:chExt cx="6902465" cy="5078637"/>
          </a:xfrm>
        </p:grpSpPr>
        <p:sp>
          <p:nvSpPr>
            <p:cNvPr id="57" name="Oval 56"/>
            <p:cNvSpPr/>
            <p:nvPr/>
          </p:nvSpPr>
          <p:spPr bwMode="auto">
            <a:xfrm rot="20804022">
              <a:off x="-2477141" y="2608167"/>
              <a:ext cx="6902465" cy="5069208"/>
            </a:xfrm>
            <a:prstGeom prst="ellipse">
              <a:avLst/>
            </a:prstGeom>
            <a:gradFill>
              <a:gsLst>
                <a:gs pos="0">
                  <a:schemeClr val="tx2">
                    <a:alpha val="15000"/>
                  </a:schemeClr>
                </a:gs>
                <a:gs pos="100000">
                  <a:schemeClr val="accent5"/>
                </a:gs>
              </a:gsLst>
              <a:lin ang="5400000" scaled="1"/>
            </a:gra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defRPr/>
              </a:pPr>
              <a:endParaRPr lang="en-US" sz="2400" kern="0" dirty="0" smtClean="0">
                <a:solidFill>
                  <a:srgbClr val="FFFFFF"/>
                </a:solidFill>
                <a:latin typeface="+mn-lt"/>
              </a:endParaRPr>
            </a:p>
          </p:txBody>
        </p:sp>
        <p:pic>
          <p:nvPicPr>
            <p:cNvPr id="58" name="Picture 57" descr="8-00255_timeline01.png"/>
            <p:cNvPicPr>
              <a:picLocks noChangeAspect="1"/>
            </p:cNvPicPr>
            <p:nvPr/>
          </p:nvPicPr>
          <p:blipFill>
            <a:blip r:embed="rId8" cstate="print">
              <a:duotone>
                <a:schemeClr val="accent5">
                  <a:shade val="45000"/>
                  <a:satMod val="135000"/>
                </a:schemeClr>
                <a:prstClr val="white"/>
              </a:duotone>
            </a:blip>
            <a:stretch>
              <a:fillRect/>
            </a:stretch>
          </p:blipFill>
          <p:spPr>
            <a:xfrm>
              <a:off x="-2316207" y="2598738"/>
              <a:ext cx="6613613" cy="5059262"/>
            </a:xfrm>
            <a:prstGeom prst="rect">
              <a:avLst/>
            </a:prstGeom>
          </p:spPr>
        </p:pic>
      </p:grpSp>
      <p:sp>
        <p:nvSpPr>
          <p:cNvPr id="41" name="Rectangle 21"/>
          <p:cNvSpPr>
            <a:spLocks noChangeArrowheads="1"/>
          </p:cNvSpPr>
          <p:nvPr/>
        </p:nvSpPr>
        <p:spPr bwMode="auto">
          <a:xfrm>
            <a:off x="293839" y="4626192"/>
            <a:ext cx="1899774" cy="966997"/>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spAutoFit/>
          </a:bodyPr>
          <a:lstStyle/>
          <a:p>
            <a:pPr marL="231775" indent="-231775" fontAlgn="base">
              <a:lnSpc>
                <a:spcPct val="90000"/>
              </a:lnSpc>
              <a:spcBef>
                <a:spcPct val="20000"/>
              </a:spcBef>
              <a:spcAft>
                <a:spcPct val="0"/>
              </a:spcAft>
              <a:buClr>
                <a:srgbClr val="FFC533"/>
              </a:buClr>
              <a:buSzPct val="100000"/>
              <a:buBlip>
                <a:blip r:embed="rId9"/>
              </a:buBlip>
            </a:pPr>
            <a:r>
              <a:rPr lang="en-AU" sz="1400" dirty="0" smtClean="0">
                <a:gradFill>
                  <a:gsLst>
                    <a:gs pos="0">
                      <a:schemeClr val="tx1"/>
                    </a:gs>
                    <a:gs pos="100000">
                      <a:schemeClr val="tx1"/>
                    </a:gs>
                  </a:gsLst>
                  <a:lin ang="5400000" scaled="0"/>
                </a:gradFill>
              </a:rPr>
              <a:t>Scheduling</a:t>
            </a:r>
          </a:p>
          <a:p>
            <a:pPr marL="231775" indent="-231775" fontAlgn="base">
              <a:lnSpc>
                <a:spcPct val="90000"/>
              </a:lnSpc>
              <a:spcBef>
                <a:spcPct val="20000"/>
              </a:spcBef>
              <a:spcAft>
                <a:spcPct val="0"/>
              </a:spcAft>
              <a:buClr>
                <a:srgbClr val="FFC533"/>
              </a:buClr>
              <a:buSzPct val="100000"/>
              <a:buBlip>
                <a:blip r:embed="rId9"/>
              </a:buBlip>
            </a:pPr>
            <a:r>
              <a:rPr lang="en-AU" sz="1400" dirty="0" smtClean="0">
                <a:gradFill>
                  <a:gsLst>
                    <a:gs pos="0">
                      <a:schemeClr val="tx1"/>
                    </a:gs>
                    <a:gs pos="100000">
                      <a:schemeClr val="tx1"/>
                    </a:gs>
                  </a:gsLst>
                  <a:lin ang="5400000" scaled="0"/>
                </a:gradFill>
              </a:rPr>
              <a:t>Simple reporting</a:t>
            </a:r>
          </a:p>
          <a:p>
            <a:pPr marL="231775" indent="-231775" fontAlgn="base">
              <a:lnSpc>
                <a:spcPct val="90000"/>
              </a:lnSpc>
              <a:spcBef>
                <a:spcPct val="20000"/>
              </a:spcBef>
              <a:spcAft>
                <a:spcPct val="0"/>
              </a:spcAft>
              <a:buClr>
                <a:srgbClr val="FFC533"/>
              </a:buClr>
              <a:buSzPct val="100000"/>
              <a:buBlip>
                <a:blip r:embed="rId9"/>
              </a:buBlip>
            </a:pPr>
            <a:r>
              <a:rPr lang="en-AU" sz="1400" dirty="0" smtClean="0">
                <a:gradFill>
                  <a:gsLst>
                    <a:gs pos="0">
                      <a:schemeClr val="tx1"/>
                    </a:gs>
                    <a:gs pos="100000">
                      <a:schemeClr val="tx1"/>
                    </a:gs>
                  </a:gsLst>
                  <a:lin ang="5400000" scaled="0"/>
                </a:gradFill>
              </a:rPr>
              <a:t>Task management</a:t>
            </a:r>
          </a:p>
          <a:p>
            <a:pPr marL="231775" indent="-231775" fontAlgn="base">
              <a:lnSpc>
                <a:spcPct val="90000"/>
              </a:lnSpc>
              <a:spcBef>
                <a:spcPct val="20000"/>
              </a:spcBef>
              <a:spcAft>
                <a:spcPct val="0"/>
              </a:spcAft>
              <a:buClr>
                <a:srgbClr val="FFC533"/>
              </a:buClr>
              <a:buSzPct val="100000"/>
              <a:buBlip>
                <a:blip r:embed="rId9"/>
              </a:buBlip>
            </a:pPr>
            <a:r>
              <a:rPr lang="en-AU" sz="1400" dirty="0" smtClean="0">
                <a:gradFill>
                  <a:gsLst>
                    <a:gs pos="0">
                      <a:schemeClr val="tx1"/>
                    </a:gs>
                    <a:gs pos="100000">
                      <a:schemeClr val="tx1"/>
                    </a:gs>
                  </a:gsLst>
                  <a:lin ang="5400000" scaled="0"/>
                </a:gradFill>
              </a:rPr>
              <a:t>Print </a:t>
            </a:r>
          </a:p>
          <a:p>
            <a:pPr marL="231775" indent="-231775" fontAlgn="base">
              <a:lnSpc>
                <a:spcPct val="90000"/>
              </a:lnSpc>
              <a:spcBef>
                <a:spcPct val="20000"/>
              </a:spcBef>
              <a:spcAft>
                <a:spcPct val="0"/>
              </a:spcAft>
              <a:buClr>
                <a:srgbClr val="FFC533"/>
              </a:buClr>
              <a:buSzPct val="100000"/>
              <a:buBlip>
                <a:blip r:embed="rId9"/>
              </a:buBlip>
            </a:pPr>
            <a:r>
              <a:rPr lang="en-AU" sz="1400" dirty="0" smtClean="0">
                <a:gradFill>
                  <a:gsLst>
                    <a:gs pos="0">
                      <a:schemeClr val="tx1"/>
                    </a:gs>
                    <a:gs pos="100000">
                      <a:schemeClr val="tx1"/>
                    </a:gs>
                  </a:gsLst>
                  <a:lin ang="5400000" scaled="0"/>
                </a:gradFill>
              </a:rPr>
              <a:t>Resource tracking</a:t>
            </a:r>
            <a:endParaRPr lang="en-AU" sz="1400" dirty="0">
              <a:gradFill>
                <a:gsLst>
                  <a:gs pos="0">
                    <a:schemeClr val="tx1"/>
                  </a:gs>
                  <a:gs pos="100000">
                    <a:schemeClr val="tx1"/>
                  </a:gs>
                </a:gsLst>
                <a:lin ang="5400000" scaled="0"/>
              </a:gradFill>
            </a:endParaRPr>
          </a:p>
        </p:txBody>
      </p:sp>
      <p:pic>
        <p:nvPicPr>
          <p:cNvPr id="42" name="Picture 27" descr="old pc"/>
          <p:cNvPicPr>
            <a:picLocks noChangeAspect="1" noChangeArrowheads="1"/>
          </p:cNvPicPr>
          <p:nvPr/>
        </p:nvPicPr>
        <p:blipFill>
          <a:blip r:embed="rId10" cstate="print"/>
          <a:srcRect/>
          <a:stretch>
            <a:fillRect/>
          </a:stretch>
        </p:blipFill>
        <p:spPr bwMode="auto">
          <a:xfrm>
            <a:off x="1968773" y="3725363"/>
            <a:ext cx="1247948" cy="1282230"/>
          </a:xfrm>
          <a:prstGeom prst="rect">
            <a:avLst/>
          </a:prstGeom>
          <a:noFill/>
        </p:spPr>
      </p:pic>
      <p:sp>
        <p:nvSpPr>
          <p:cNvPr id="43" name="TextBox 42"/>
          <p:cNvSpPr txBox="1"/>
          <p:nvPr/>
        </p:nvSpPr>
        <p:spPr>
          <a:xfrm>
            <a:off x="293833" y="3473517"/>
            <a:ext cx="1506280" cy="549814"/>
          </a:xfrm>
          <a:prstGeom prst="rect">
            <a:avLst/>
          </a:prstGeom>
        </p:spPr>
        <p:txBody>
          <a:bodyPr wrap="square" rtlCol="0">
            <a:spAutoFit/>
          </a:bodyPr>
          <a:lstStyle/>
          <a:p>
            <a:pPr algn="ctr">
              <a:lnSpc>
                <a:spcPct val="90000"/>
              </a:lnSpc>
              <a:defRPr/>
            </a:pPr>
            <a:r>
              <a:rPr lang="en-US" sz="4400" b="1" i="1" spc="-150" dirty="0" smtClean="0">
                <a:ln w="3175">
                  <a:noFill/>
                </a:ln>
                <a:gradFill>
                  <a:gsLst>
                    <a:gs pos="50000">
                      <a:schemeClr val="accent3">
                        <a:lumMod val="40000"/>
                        <a:lumOff val="60000"/>
                      </a:schemeClr>
                    </a:gs>
                    <a:gs pos="100000">
                      <a:schemeClr val="accent3"/>
                    </a:gs>
                  </a:gsLst>
                  <a:lin ang="5400000" scaled="0"/>
                </a:gradFill>
                <a:effectLst>
                  <a:outerShdw blurRad="355600" sx="102000" sy="102000" algn="ctr" rotWithShape="0">
                    <a:prstClr val="black"/>
                  </a:outerShdw>
                </a:effectLst>
                <a:latin typeface="+mj-lt"/>
                <a:cs typeface="Arial" charset="0"/>
                <a:sym typeface="Wingdings" pitchFamily="2" charset="2"/>
              </a:rPr>
              <a:t>1987</a:t>
            </a:r>
          </a:p>
        </p:txBody>
      </p:sp>
      <p:pic>
        <p:nvPicPr>
          <p:cNvPr id="44" name="Picture 1" descr="image003"/>
          <p:cNvPicPr>
            <a:picLocks noChangeAspect="1" noChangeArrowheads="1"/>
          </p:cNvPicPr>
          <p:nvPr/>
        </p:nvPicPr>
        <p:blipFill>
          <a:blip r:embed="rId11" cstate="print"/>
          <a:stretch>
            <a:fillRect/>
          </a:stretch>
        </p:blipFill>
        <p:spPr bwMode="auto">
          <a:xfrm>
            <a:off x="2117717" y="5180336"/>
            <a:ext cx="813045" cy="814561"/>
          </a:xfrm>
          <a:prstGeom prst="rect">
            <a:avLst/>
          </a:prstGeom>
          <a:noFill/>
          <a:ln>
            <a:noFill/>
          </a:ln>
          <a:effectLst>
            <a:reflection blurRad="6350" stA="52000" endA="300" endPos="35000" dir="5400000" sy="-100000" algn="bl" rotWithShape="0"/>
          </a:effectLst>
          <a:scene3d>
            <a:camera prst="perspectiveHeroicExtremeLeftFacing"/>
            <a:lightRig rig="threePt" dir="t"/>
          </a:scene3d>
        </p:spPr>
      </p:pic>
      <p:grpSp>
        <p:nvGrpSpPr>
          <p:cNvPr id="45" name="Group 50"/>
          <p:cNvGrpSpPr/>
          <p:nvPr/>
        </p:nvGrpSpPr>
        <p:grpSpPr>
          <a:xfrm>
            <a:off x="4901701" y="2767179"/>
            <a:ext cx="4016613" cy="2413863"/>
            <a:chOff x="5327651" y="2766236"/>
            <a:chExt cx="4065598" cy="2488019"/>
          </a:xfrm>
        </p:grpSpPr>
        <p:pic>
          <p:nvPicPr>
            <p:cNvPr id="47" name="Picture 12" descr="C:\Program Files\Microsoft Resource DVD Artwork\DVD_ART\Artwork_Imagery\Shapes and Graphics\fans - gradient\6 part fan orange yellow.png"/>
            <p:cNvPicPr>
              <a:picLocks noChangeAspect="1" noChangeArrowheads="1"/>
            </p:cNvPicPr>
            <p:nvPr/>
          </p:nvPicPr>
          <p:blipFill>
            <a:blip r:embed="rId12" cstate="print">
              <a:duotone>
                <a:schemeClr val="accent5">
                  <a:shade val="45000"/>
                  <a:satMod val="135000"/>
                </a:schemeClr>
                <a:prstClr val="white"/>
              </a:duotone>
            </a:blip>
            <a:srcRect/>
            <a:stretch>
              <a:fillRect/>
            </a:stretch>
          </p:blipFill>
          <p:spPr bwMode="auto">
            <a:xfrm>
              <a:off x="5720319" y="2766236"/>
              <a:ext cx="3317359" cy="2488019"/>
            </a:xfrm>
            <a:prstGeom prst="rect">
              <a:avLst/>
            </a:prstGeom>
            <a:noFill/>
            <a:effectLst>
              <a:softEdge rad="317500"/>
            </a:effectLst>
          </p:spPr>
        </p:pic>
        <p:grpSp>
          <p:nvGrpSpPr>
            <p:cNvPr id="48" name="Group 49"/>
            <p:cNvGrpSpPr/>
            <p:nvPr/>
          </p:nvGrpSpPr>
          <p:grpSpPr>
            <a:xfrm>
              <a:off x="5327651" y="2888982"/>
              <a:ext cx="4065598" cy="2135848"/>
              <a:chOff x="5327651" y="2888982"/>
              <a:chExt cx="4065598" cy="2135848"/>
            </a:xfrm>
          </p:grpSpPr>
          <p:sp>
            <p:nvSpPr>
              <p:cNvPr id="49" name="Rectangle 12"/>
              <p:cNvSpPr>
                <a:spLocks noChangeArrowheads="1"/>
              </p:cNvSpPr>
              <p:nvPr/>
            </p:nvSpPr>
            <p:spPr bwMode="auto">
              <a:xfrm>
                <a:off x="6183596" y="4581349"/>
                <a:ext cx="907483" cy="278381"/>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Program </a:t>
                </a:r>
              </a:p>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0" name="Rectangle 13"/>
              <p:cNvSpPr>
                <a:spLocks noChangeArrowheads="1"/>
              </p:cNvSpPr>
              <p:nvPr/>
            </p:nvSpPr>
            <p:spPr bwMode="auto">
              <a:xfrm>
                <a:off x="5327651" y="3663682"/>
                <a:ext cx="1377950" cy="278381"/>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Portfolio </a:t>
                </a:r>
              </a:p>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1" name="Rectangle 14"/>
              <p:cNvSpPr>
                <a:spLocks noChangeArrowheads="1"/>
              </p:cNvSpPr>
              <p:nvPr/>
            </p:nvSpPr>
            <p:spPr bwMode="auto">
              <a:xfrm>
                <a:off x="8031174" y="4064614"/>
                <a:ext cx="1362075" cy="139191"/>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Reporting</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2" name="Rectangle 15"/>
              <p:cNvSpPr>
                <a:spLocks noChangeArrowheads="1"/>
              </p:cNvSpPr>
              <p:nvPr/>
            </p:nvSpPr>
            <p:spPr bwMode="auto">
              <a:xfrm>
                <a:off x="7395468" y="4746449"/>
                <a:ext cx="926902" cy="278381"/>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Project </a:t>
                </a:r>
              </a:p>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Collaboration</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3" name="Rectangle 16"/>
              <p:cNvSpPr>
                <a:spLocks noChangeArrowheads="1"/>
              </p:cNvSpPr>
              <p:nvPr/>
            </p:nvSpPr>
            <p:spPr bwMode="auto">
              <a:xfrm>
                <a:off x="7585087" y="3154094"/>
                <a:ext cx="1260475" cy="278381"/>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Resource</a:t>
                </a:r>
              </a:p>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4" name="Rectangle 17"/>
              <p:cNvSpPr>
                <a:spLocks noChangeArrowheads="1"/>
              </p:cNvSpPr>
              <p:nvPr/>
            </p:nvSpPr>
            <p:spPr bwMode="auto">
              <a:xfrm>
                <a:off x="6478885" y="2888982"/>
                <a:ext cx="907483" cy="278381"/>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spAutoFit/>
              </a:bodyPr>
              <a:lstStyle/>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Financial</a:t>
                </a:r>
              </a:p>
              <a:p>
                <a:pPr algn="ctr" eaLnBrk="1" hangingPunct="1">
                  <a:lnSpc>
                    <a:spcPct val="80000"/>
                  </a:lnSpc>
                </a:pPr>
                <a:r>
                  <a:rPr lang="en-AU" sz="1400" b="1" dirty="0" smtClean="0">
                    <a:gradFill>
                      <a:gsLst>
                        <a:gs pos="70000">
                          <a:srgbClr val="FFFFFF"/>
                        </a:gs>
                        <a:gs pos="100000">
                          <a:srgbClr val="FFFFFF"/>
                        </a:gs>
                      </a:gsLst>
                      <a:lin ang="16200000" scaled="0"/>
                    </a:gradFill>
                    <a:effectLst>
                      <a:outerShdw blurRad="127000" algn="ctr" rotWithShape="0">
                        <a:prstClr val="black">
                          <a:alpha val="40000"/>
                        </a:prstClr>
                      </a:outerShdw>
                    </a:effectLst>
                    <a:latin typeface="+mn-lt"/>
                  </a:rPr>
                  <a:t>Management</a:t>
                </a:r>
                <a:endParaRPr lang="en-US" sz="1400" b="1" dirty="0">
                  <a:gradFill>
                    <a:gsLst>
                      <a:gs pos="70000">
                        <a:srgbClr val="FFFFFF"/>
                      </a:gs>
                      <a:gs pos="100000">
                        <a:srgbClr val="FFFFFF"/>
                      </a:gs>
                    </a:gsLst>
                    <a:lin ang="16200000" scaled="0"/>
                  </a:gradFill>
                  <a:effectLst>
                    <a:outerShdw blurRad="127000" algn="ctr" rotWithShape="0">
                      <a:prstClr val="black">
                        <a:alpha val="40000"/>
                      </a:prstClr>
                    </a:outerShdw>
                  </a:effectLst>
                  <a:latin typeface="+mn-lt"/>
                </a:endParaRPr>
              </a:p>
            </p:txBody>
          </p:sp>
          <p:sp>
            <p:nvSpPr>
              <p:cNvPr id="55" name="Oval 54"/>
              <p:cNvSpPr/>
              <p:nvPr/>
            </p:nvSpPr>
            <p:spPr bwMode="auto">
              <a:xfrm>
                <a:off x="6619877" y="3164792"/>
                <a:ext cx="1509711" cy="1509711"/>
              </a:xfrm>
              <a:prstGeom prst="ellipse">
                <a:avLst/>
              </a:prstGeom>
              <a:gradFill rotWithShape="1">
                <a:gsLst>
                  <a:gs pos="0">
                    <a:schemeClr val="accent5">
                      <a:lumMod val="50000"/>
                    </a:schemeClr>
                  </a:gs>
                  <a:gs pos="50000">
                    <a:schemeClr val="accent5">
                      <a:lumMod val="75000"/>
                    </a:schemeClr>
                  </a:gs>
                  <a:gs pos="70000">
                    <a:schemeClr val="accent5">
                      <a:lumMod val="60000"/>
                      <a:lumOff val="40000"/>
                    </a:schemeClr>
                  </a:gs>
                  <a:gs pos="100000">
                    <a:schemeClr val="accent5">
                      <a:lumMod val="75000"/>
                    </a:scheme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perspectiveRelaxed"/>
                <a:lightRig rig="glow" dir="t">
                  <a:rot lat="0" lon="0" rev="6000000"/>
                </a:lightRig>
              </a:scene3d>
              <a:sp3d contourW="1000" prstMaterial="powder">
                <a:bevelT w="82550" h="88900"/>
                <a:contourClr>
                  <a:srgbClr val="CC4757">
                    <a:satMod val="300000"/>
                  </a:srgbClr>
                </a:contourClr>
              </a:sp3d>
            </p:spPr>
            <p:txBody>
              <a:bodyPr vert="horz" wrap="square" lIns="91436" tIns="45718" rIns="91436" bIns="45718" numCol="1" rtlCol="0" anchor="ctr" anchorCtr="0" compatLnSpc="1">
                <a:prstTxWarp prst="textNoShape">
                  <a:avLst/>
                </a:prstTxWarp>
              </a:bodyPr>
              <a:lstStyle/>
              <a:p>
                <a:pPr algn="ctr" defTabSz="914099">
                  <a:defRPr/>
                </a:pPr>
                <a:endParaRPr lang="en-US" sz="2400" kern="0" dirty="0" smtClean="0">
                  <a:solidFill>
                    <a:srgbClr val="FFFFFF"/>
                  </a:solidFill>
                  <a:latin typeface="+mn-lt"/>
                </a:endParaRPr>
              </a:p>
            </p:txBody>
          </p:sp>
          <p:pic>
            <p:nvPicPr>
              <p:cNvPr id="56" name="Picture 4" descr="Proj_EPMS2_rgb_rev_ai"/>
              <p:cNvPicPr>
                <a:picLocks noChangeAspect="1" noChangeArrowheads="1"/>
              </p:cNvPicPr>
              <p:nvPr/>
            </p:nvPicPr>
            <p:blipFill>
              <a:blip r:embed="rId13" cstate="print"/>
              <a:stretch>
                <a:fillRect/>
              </a:stretch>
            </p:blipFill>
            <p:spPr bwMode="auto">
              <a:xfrm>
                <a:off x="6672304" y="3580055"/>
                <a:ext cx="1438882" cy="719755"/>
              </a:xfrm>
              <a:prstGeom prst="rect">
                <a:avLst/>
              </a:prstGeom>
              <a:noFill/>
              <a:ln>
                <a:noFill/>
              </a:ln>
            </p:spPr>
          </p:pic>
        </p:grpSp>
      </p:grpSp>
      <p:pic>
        <p:nvPicPr>
          <p:cNvPr id="46" name="Picture 4" descr="Meeting"/>
          <p:cNvPicPr>
            <a:picLocks noChangeAspect="1" noChangeArrowheads="1"/>
          </p:cNvPicPr>
          <p:nvPr/>
        </p:nvPicPr>
        <p:blipFill>
          <a:blip r:embed="rId14" cstate="print"/>
          <a:srcRect/>
          <a:stretch>
            <a:fillRect/>
          </a:stretch>
        </p:blipFill>
        <p:spPr bwMode="auto">
          <a:xfrm>
            <a:off x="6523383" y="4856123"/>
            <a:ext cx="2808381" cy="1793264"/>
          </a:xfrm>
          <a:prstGeom prst="rect">
            <a:avLst/>
          </a:prstGeom>
          <a:noFill/>
          <a:effectLst>
            <a:softEdge rad="635000"/>
          </a:effectLst>
        </p:spPr>
      </p:pic>
    </p:spTree>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9436" y="228601"/>
            <a:ext cx="8363938" cy="1163395"/>
          </a:xfrm>
        </p:spPr>
        <p:txBody>
          <a:bodyPr/>
          <a:lstStyle/>
          <a:p>
            <a:r>
              <a:rPr lang="en-US" dirty="0" smtClean="0">
                <a:gradFill flip="none" rotWithShape="1">
                  <a:gsLst>
                    <a:gs pos="0">
                      <a:srgbClr val="FFFFFF"/>
                    </a:gs>
                    <a:gs pos="86000">
                      <a:srgbClr val="FFFFFF"/>
                    </a:gs>
                  </a:gsLst>
                  <a:lin ang="5400000" scaled="0"/>
                  <a:tileRect/>
                </a:gradFill>
              </a:rPr>
              <a:t>Microsoft Project 2010</a:t>
            </a:r>
            <a:r>
              <a:rPr lang="en-US" dirty="0">
                <a:gradFill flip="none" rotWithShape="1">
                  <a:gsLst>
                    <a:gs pos="0">
                      <a:srgbClr val="FFFFFF"/>
                    </a:gs>
                    <a:gs pos="86000">
                      <a:srgbClr val="FFFFFF"/>
                    </a:gs>
                  </a:gsLst>
                  <a:lin ang="5400000" scaled="0"/>
                  <a:tileRect/>
                </a:gradFill>
              </a:rPr>
              <a:t/>
            </a:r>
            <a:br>
              <a:rPr lang="en-US" dirty="0">
                <a:gradFill flip="none" rotWithShape="1">
                  <a:gsLst>
                    <a:gs pos="0">
                      <a:srgbClr val="FFFFFF"/>
                    </a:gs>
                    <a:gs pos="86000">
                      <a:srgbClr val="FFFFFF"/>
                    </a:gs>
                  </a:gsLst>
                  <a:lin ang="5400000" scaled="0"/>
                  <a:tileRect/>
                </a:gradFill>
              </a:rPr>
            </a:br>
            <a:r>
              <a:rPr lang="en-US" sz="3600" i="1" dirty="0" smtClean="0">
                <a:gradFill>
                  <a:gsLst>
                    <a:gs pos="50000">
                      <a:srgbClr val="CDD804">
                        <a:lumMod val="40000"/>
                        <a:lumOff val="60000"/>
                      </a:srgbClr>
                    </a:gs>
                    <a:gs pos="100000">
                      <a:srgbClr val="CDD804"/>
                    </a:gs>
                  </a:gsLst>
                  <a:lin ang="5400000" scaled="0"/>
                </a:gradFill>
              </a:rPr>
              <a:t>Scalable and Connected Platform</a:t>
            </a:r>
            <a:endParaRPr lang="en-US" dirty="0"/>
          </a:p>
        </p:txBody>
      </p:sp>
      <p:sp>
        <p:nvSpPr>
          <p:cNvPr id="30" name="Rectangle 14"/>
          <p:cNvSpPr>
            <a:spLocks noChangeArrowheads="1"/>
          </p:cNvSpPr>
          <p:nvPr/>
        </p:nvSpPr>
        <p:spPr bwMode="auto">
          <a:xfrm>
            <a:off x="4571999" y="2362201"/>
            <a:ext cx="4218233" cy="9848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338138" indent="-338138" fontAlgn="base">
              <a:lnSpc>
                <a:spcPct val="90000"/>
              </a:lnSpc>
              <a:spcBef>
                <a:spcPct val="20000"/>
              </a:spcBef>
              <a:spcAft>
                <a:spcPct val="0"/>
              </a:spcAft>
              <a:buClr>
                <a:srgbClr val="FFFFFF"/>
              </a:buClr>
              <a:buSzPct val="100000"/>
              <a:buBlip>
                <a:blip r:embed="rId4"/>
              </a:buBlip>
            </a:pPr>
            <a:r>
              <a:rPr lang="en-US" sz="2000" dirty="0" smtClean="0">
                <a:gradFill>
                  <a:gsLst>
                    <a:gs pos="0">
                      <a:schemeClr val="tx1"/>
                    </a:gs>
                    <a:gs pos="100000">
                      <a:schemeClr val="tx1"/>
                    </a:gs>
                  </a:gsLst>
                  <a:lin ang="5400000" scaled="0"/>
                </a:gradFill>
              </a:rPr>
              <a:t>Extensibility</a:t>
            </a:r>
          </a:p>
          <a:p>
            <a:pPr marL="338138" indent="-338138" fontAlgn="base">
              <a:lnSpc>
                <a:spcPct val="90000"/>
              </a:lnSpc>
              <a:spcBef>
                <a:spcPct val="20000"/>
              </a:spcBef>
              <a:spcAft>
                <a:spcPct val="0"/>
              </a:spcAft>
              <a:buClr>
                <a:srgbClr val="FFFFFF"/>
              </a:buClr>
              <a:buSzPct val="100000"/>
              <a:buBlip>
                <a:blip r:embed="rId4"/>
              </a:buBlip>
            </a:pPr>
            <a:r>
              <a:rPr lang="en-US" sz="2000" dirty="0" smtClean="0">
                <a:gradFill>
                  <a:gsLst>
                    <a:gs pos="0">
                      <a:schemeClr val="tx1"/>
                    </a:gs>
                    <a:gs pos="100000">
                      <a:schemeClr val="tx1"/>
                    </a:gs>
                  </a:gsLst>
                  <a:lin ang="5400000" scaled="0"/>
                </a:gradFill>
              </a:rPr>
              <a:t>New - Backwards Compatibility Mode</a:t>
            </a:r>
          </a:p>
        </p:txBody>
      </p:sp>
      <p:pic>
        <p:nvPicPr>
          <p:cNvPr id="32" name="Picture 31" descr="Servers.jpg"/>
          <p:cNvPicPr>
            <a:picLocks noChangeAspect="1"/>
          </p:cNvPicPr>
          <p:nvPr/>
        </p:nvPicPr>
        <p:blipFill>
          <a:blip r:embed="rId5"/>
          <a:stretch>
            <a:fillRect/>
          </a:stretch>
        </p:blipFill>
        <p:spPr>
          <a:xfrm>
            <a:off x="68706" y="2209800"/>
            <a:ext cx="4955528" cy="3191256"/>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grpSp>
        <p:nvGrpSpPr>
          <p:cNvPr id="39" name="Group 38"/>
          <p:cNvGrpSpPr>
            <a:grpSpLocks noChangeAspect="1"/>
          </p:cNvGrpSpPr>
          <p:nvPr/>
        </p:nvGrpSpPr>
        <p:grpSpPr>
          <a:xfrm>
            <a:off x="6165442" y="3854196"/>
            <a:ext cx="6015172" cy="6007608"/>
            <a:chOff x="8812212" y="3454400"/>
            <a:chExt cx="6818313" cy="6809739"/>
          </a:xfrm>
        </p:grpSpPr>
        <p:sp>
          <p:nvSpPr>
            <p:cNvPr id="21" name="Oval 13"/>
            <p:cNvSpPr>
              <a:spLocks noChangeArrowheads="1"/>
            </p:cNvSpPr>
            <p:nvPr/>
          </p:nvSpPr>
          <p:spPr bwMode="auto">
            <a:xfrm>
              <a:off x="8812212" y="3454400"/>
              <a:ext cx="6818313" cy="6809739"/>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22" name="Group 21"/>
            <p:cNvGrpSpPr/>
            <p:nvPr/>
          </p:nvGrpSpPr>
          <p:grpSpPr>
            <a:xfrm rot="5400000">
              <a:off x="8983847" y="3634730"/>
              <a:ext cx="6484217" cy="6467271"/>
              <a:chOff x="8983847" y="3634730"/>
              <a:chExt cx="6484217" cy="6467271"/>
            </a:xfrm>
          </p:grpSpPr>
          <p:grpSp>
            <p:nvGrpSpPr>
              <p:cNvPr id="23" name="Group 29"/>
              <p:cNvGrpSpPr/>
              <p:nvPr/>
            </p:nvGrpSpPr>
            <p:grpSpPr>
              <a:xfrm>
                <a:off x="8984970" y="3636234"/>
                <a:ext cx="6473630" cy="6462748"/>
                <a:chOff x="3589570" y="1545357"/>
                <a:chExt cx="4924647" cy="4922560"/>
              </a:xfrm>
            </p:grpSpPr>
            <p:sp>
              <p:nvSpPr>
                <p:cNvPr id="36" name="Block Arc 35"/>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7" name="TextBox 36"/>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 Portfolio Management</a:t>
                  </a:r>
                </a:p>
              </p:txBody>
            </p:sp>
          </p:grpSp>
          <p:grpSp>
            <p:nvGrpSpPr>
              <p:cNvPr id="24" name="Group 31"/>
              <p:cNvGrpSpPr/>
              <p:nvPr/>
            </p:nvGrpSpPr>
            <p:grpSpPr>
              <a:xfrm>
                <a:off x="8984070" y="3635015"/>
                <a:ext cx="6483994" cy="6465482"/>
                <a:chOff x="3589572" y="1544321"/>
                <a:chExt cx="4922563" cy="4924641"/>
              </a:xfrm>
            </p:grpSpPr>
            <p:sp>
              <p:nvSpPr>
                <p:cNvPr id="34" name="Block Arc 33"/>
                <p:cNvSpPr/>
                <p:nvPr/>
              </p:nvSpPr>
              <p:spPr>
                <a:xfrm rot="5400000">
                  <a:off x="3588533" y="1545360"/>
                  <a:ext cx="4924641"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5" name="TextBox 34"/>
                <p:cNvSpPr txBox="1"/>
                <p:nvPr/>
              </p:nvSpPr>
              <p:spPr>
                <a:xfrm rot="2664417">
                  <a:off x="5597597" y="2466941"/>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User Experience</a:t>
                  </a:r>
                </a:p>
              </p:txBody>
            </p:sp>
          </p:grpSp>
          <p:grpSp>
            <p:nvGrpSpPr>
              <p:cNvPr id="25" name="Group 32"/>
              <p:cNvGrpSpPr/>
              <p:nvPr/>
            </p:nvGrpSpPr>
            <p:grpSpPr>
              <a:xfrm>
                <a:off x="8983847" y="3634730"/>
                <a:ext cx="6473626" cy="6462749"/>
                <a:chOff x="3588531" y="1544318"/>
                <a:chExt cx="4924647" cy="4922560"/>
              </a:xfrm>
            </p:grpSpPr>
            <p:sp>
              <p:nvSpPr>
                <p:cNvPr id="29" name="Block Arc 28"/>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3" name="TextBox 32"/>
                <p:cNvSpPr txBox="1"/>
                <p:nvPr/>
              </p:nvSpPr>
              <p:spPr>
                <a:xfrm rot="8100000">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26" name="Group 33"/>
              <p:cNvGrpSpPr/>
              <p:nvPr/>
            </p:nvGrpSpPr>
            <p:grpSpPr>
              <a:xfrm>
                <a:off x="8986339" y="3636519"/>
                <a:ext cx="6470889" cy="6465482"/>
                <a:chOff x="3590611" y="1545360"/>
                <a:chExt cx="4922563" cy="4924642"/>
              </a:xfrm>
            </p:grpSpPr>
            <p:sp>
              <p:nvSpPr>
                <p:cNvPr id="27" name="Block Arc 26"/>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28" name="TextBox 27"/>
                <p:cNvSpPr txBox="1"/>
                <p:nvPr/>
              </p:nvSpPr>
              <p:spPr>
                <a:xfrm rot="13500000">
                  <a:off x="3879637" y="3813313"/>
                  <a:ext cx="2939883" cy="1900136"/>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grpSp>
        <p:sp>
          <p:nvSpPr>
            <p:cNvPr id="38" name="Oval 13"/>
            <p:cNvSpPr>
              <a:spLocks noChangeArrowheads="1"/>
            </p:cNvSpPr>
            <p:nvPr/>
          </p:nvSpPr>
          <p:spPr bwMode="auto">
            <a:xfrm rot="10800000">
              <a:off x="10643308" y="5283194"/>
              <a:ext cx="3156123" cy="3152152"/>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spTree>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82252" y="171815"/>
            <a:ext cx="8961748" cy="666385"/>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400" dirty="0" smtClean="0"/>
              <a:t>Scalable and Connected Platform</a:t>
            </a:r>
            <a:br>
              <a:rPr lang="en-US" sz="4400" dirty="0" smtClean="0"/>
            </a:br>
            <a:r>
              <a:rPr lang="en-US" sz="3200" i="1" dirty="0" smtClean="0">
                <a:gradFill>
                  <a:gsLst>
                    <a:gs pos="50000">
                      <a:srgbClr val="CDD804">
                        <a:lumMod val="40000"/>
                        <a:lumOff val="60000"/>
                      </a:srgbClr>
                    </a:gs>
                    <a:gs pos="100000">
                      <a:srgbClr val="CDD804"/>
                    </a:gs>
                  </a:gsLst>
                  <a:lin ang="5400000" scaled="0"/>
                </a:gradFill>
              </a:rPr>
              <a:t>Client extensibility – WITHOUT code</a:t>
            </a:r>
            <a:endParaRPr lang="en-US" sz="3200" i="1" dirty="0">
              <a:gradFill>
                <a:gsLst>
                  <a:gs pos="50000">
                    <a:srgbClr val="CDD804">
                      <a:lumMod val="40000"/>
                      <a:lumOff val="60000"/>
                    </a:srgbClr>
                  </a:gs>
                  <a:gs pos="100000">
                    <a:srgbClr val="CDD804"/>
                  </a:gs>
                </a:gsLst>
                <a:lin ang="5400000" scaled="0"/>
              </a:gradFill>
            </a:endParaRPr>
          </a:p>
        </p:txBody>
      </p:sp>
      <p:sp>
        <p:nvSpPr>
          <p:cNvPr id="8" name="Text Placeholder 7"/>
          <p:cNvSpPr>
            <a:spLocks noGrp="1"/>
          </p:cNvSpPr>
          <p:nvPr>
            <p:ph type="body" sz="quarter" idx="10"/>
          </p:nvPr>
        </p:nvSpPr>
        <p:spPr>
          <a:xfrm>
            <a:off x="381000" y="1447799"/>
            <a:ext cx="8382000" cy="4585871"/>
          </a:xfrm>
        </p:spPr>
        <p:txBody>
          <a:bodyPr/>
          <a:lstStyle/>
          <a:p>
            <a:r>
              <a:rPr lang="en-US" dirty="0" smtClean="0"/>
              <a:t>“Custom Fields”</a:t>
            </a:r>
          </a:p>
          <a:p>
            <a:pPr lvl="1"/>
            <a:r>
              <a:rPr lang="en-US" dirty="0" smtClean="0"/>
              <a:t>Custom metadata associated with tasks, resources, assignments and (projects)</a:t>
            </a:r>
          </a:p>
          <a:p>
            <a:pPr lvl="1"/>
            <a:r>
              <a:rPr lang="en-US" dirty="0" smtClean="0"/>
              <a:t>Could have an icon representation and formulas</a:t>
            </a:r>
          </a:p>
          <a:p>
            <a:r>
              <a:rPr lang="en-US" dirty="0" smtClean="0"/>
              <a:t>Views Modification</a:t>
            </a:r>
          </a:p>
          <a:p>
            <a:pPr lvl="1"/>
            <a:r>
              <a:rPr lang="en-US" dirty="0" smtClean="0"/>
              <a:t>Adding columns, custom grouping and filtering, e.g. based on the Custom Fields</a:t>
            </a:r>
          </a:p>
          <a:p>
            <a:r>
              <a:rPr lang="en-US" dirty="0" smtClean="0"/>
              <a:t>Custom Visual Reports</a:t>
            </a:r>
          </a:p>
          <a:p>
            <a:pPr lvl="1"/>
            <a:r>
              <a:rPr lang="en-US" dirty="0" smtClean="0"/>
              <a:t>Manage your custom templates for Excel and Visio – based reporting</a:t>
            </a:r>
            <a:endParaRPr lang="en-US" dirty="0"/>
          </a:p>
        </p:txBody>
      </p:sp>
    </p:spTree>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82252" y="171815"/>
            <a:ext cx="8961748" cy="666385"/>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400" dirty="0" smtClean="0"/>
              <a:t>Scalable and Connected Platform</a:t>
            </a:r>
            <a:br>
              <a:rPr lang="en-US" sz="4400" dirty="0" smtClean="0"/>
            </a:br>
            <a:r>
              <a:rPr lang="en-US" sz="3200" i="1" dirty="0" smtClean="0">
                <a:gradFill>
                  <a:gsLst>
                    <a:gs pos="50000">
                      <a:srgbClr val="CDD804">
                        <a:lumMod val="40000"/>
                        <a:lumOff val="60000"/>
                      </a:srgbClr>
                    </a:gs>
                    <a:gs pos="100000">
                      <a:srgbClr val="CDD804"/>
                    </a:gs>
                  </a:gsLst>
                  <a:lin ang="5400000" scaled="0"/>
                </a:gradFill>
              </a:rPr>
              <a:t>Client extensibility – WITH code</a:t>
            </a:r>
            <a:endParaRPr lang="en-US" sz="3200" i="1" dirty="0">
              <a:gradFill>
                <a:gsLst>
                  <a:gs pos="50000">
                    <a:srgbClr val="CDD804">
                      <a:lumMod val="40000"/>
                      <a:lumOff val="60000"/>
                    </a:srgbClr>
                  </a:gs>
                  <a:gs pos="100000">
                    <a:srgbClr val="CDD804"/>
                  </a:gs>
                </a:gsLst>
                <a:lin ang="5400000" scaled="0"/>
              </a:gradFill>
            </a:endParaRPr>
          </a:p>
        </p:txBody>
      </p:sp>
      <p:sp>
        <p:nvSpPr>
          <p:cNvPr id="8" name="Text Placeholder 7"/>
          <p:cNvSpPr>
            <a:spLocks noGrp="1"/>
          </p:cNvSpPr>
          <p:nvPr>
            <p:ph type="body" sz="quarter" idx="10"/>
          </p:nvPr>
        </p:nvSpPr>
        <p:spPr>
          <a:xfrm>
            <a:off x="381000" y="1447799"/>
            <a:ext cx="8382000" cy="4130361"/>
          </a:xfrm>
        </p:spPr>
        <p:txBody>
          <a:bodyPr/>
          <a:lstStyle/>
          <a:p>
            <a:r>
              <a:rPr lang="en-US" dirty="0" smtClean="0"/>
              <a:t>Client Object Model (OM)</a:t>
            </a:r>
          </a:p>
          <a:p>
            <a:pPr lvl="1"/>
            <a:r>
              <a:rPr lang="en-US" dirty="0" smtClean="0"/>
              <a:t>Rich customizations and add-ons leveraging Project functionality including scheduling</a:t>
            </a:r>
          </a:p>
          <a:p>
            <a:pPr lvl="1"/>
            <a:r>
              <a:rPr lang="en-US" dirty="0" smtClean="0"/>
              <a:t>Visual Basic for Applications (VBA) or Visual Studio Tools for Office (VSTO) could be used</a:t>
            </a:r>
          </a:p>
          <a:p>
            <a:pPr marL="460375" lvl="1" indent="0">
              <a:buNone/>
            </a:pPr>
            <a:endParaRPr lang="en-US" dirty="0" smtClean="0"/>
          </a:p>
          <a:p>
            <a:r>
              <a:rPr lang="en-US" dirty="0" smtClean="0"/>
              <a:t>User Interface (UI) modifications</a:t>
            </a:r>
          </a:p>
          <a:p>
            <a:pPr lvl="1"/>
            <a:r>
              <a:rPr lang="en-US" dirty="0" smtClean="0"/>
              <a:t>Ribbon</a:t>
            </a:r>
          </a:p>
          <a:p>
            <a:pPr lvl="1"/>
            <a:r>
              <a:rPr lang="en-US" dirty="0" smtClean="0"/>
              <a:t>Backstage</a:t>
            </a:r>
          </a:p>
        </p:txBody>
      </p:sp>
    </p:spTree>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Diagram 19"/>
          <p:cNvGraphicFramePr/>
          <p:nvPr>
            <p:extLst/>
          </p:nvPr>
        </p:nvGraphicFramePr>
        <p:xfrm>
          <a:off x="228600" y="3438737"/>
          <a:ext cx="4648200" cy="341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3"/>
          <p:cNvSpPr txBox="1">
            <a:spLocks/>
          </p:cNvSpPr>
          <p:nvPr/>
        </p:nvSpPr>
        <p:spPr>
          <a:xfrm>
            <a:off x="182252" y="171815"/>
            <a:ext cx="8961748" cy="666385"/>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4400" dirty="0" smtClean="0"/>
              <a:t>Scalable and Connected Platform</a:t>
            </a:r>
            <a:br>
              <a:rPr lang="en-US" sz="4400" dirty="0" smtClean="0"/>
            </a:br>
            <a:r>
              <a:rPr lang="en-US" sz="3200" i="1" dirty="0">
                <a:gradFill>
                  <a:gsLst>
                    <a:gs pos="50000">
                      <a:srgbClr val="CDD804">
                        <a:lumMod val="40000"/>
                        <a:lumOff val="60000"/>
                      </a:srgbClr>
                    </a:gs>
                    <a:gs pos="100000">
                      <a:srgbClr val="CDD804"/>
                    </a:gs>
                  </a:gsLst>
                  <a:lin ang="5400000" scaled="0"/>
                </a:gradFill>
              </a:rPr>
              <a:t>Backwards Compatibility Mode</a:t>
            </a:r>
          </a:p>
        </p:txBody>
      </p:sp>
      <p:sp>
        <p:nvSpPr>
          <p:cNvPr id="4" name="Rectangle 3"/>
          <p:cNvSpPr/>
          <p:nvPr/>
        </p:nvSpPr>
        <p:spPr bwMode="auto">
          <a:xfrm>
            <a:off x="304799" y="1371600"/>
            <a:ext cx="5092664" cy="505599"/>
          </a:xfrm>
          <a:prstGeom prst="rect">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10800000" scaled="1"/>
            <a:tileRect/>
          </a:gradFill>
          <a:ln w="6350" cap="rnd" cmpd="sng" algn="ctr">
            <a:noFill/>
            <a:prstDash val="solid"/>
            <a:headEnd/>
            <a:tailEnd/>
          </a:ln>
          <a:effectLst/>
        </p:spPr>
        <p:txBody>
          <a:bodyPr vert="horz" wrap="square" lIns="91440" tIns="45720" rIns="91440" bIns="45720" rtlCol="0" anchor="ctr" compatLnSpc="1"/>
          <a:lstStyle/>
          <a:p>
            <a:pPr fontAlgn="base">
              <a:lnSpc>
                <a:spcPct val="90000"/>
              </a:lnSpc>
              <a:spcBef>
                <a:spcPct val="0"/>
              </a:spcBef>
              <a:spcAft>
                <a:spcPct val="0"/>
              </a:spcAft>
            </a:pPr>
            <a:r>
              <a:rPr lang="en-US" sz="1600" b="1" dirty="0" smtClean="0">
                <a:gradFill>
                  <a:gsLst>
                    <a:gs pos="0">
                      <a:schemeClr val="tx1"/>
                    </a:gs>
                    <a:gs pos="100000">
                      <a:schemeClr val="tx1"/>
                    </a:gs>
                  </a:gsLst>
                </a:gradFill>
              </a:rPr>
              <a:t>Accelerate deployment of Project 2010</a:t>
            </a:r>
          </a:p>
        </p:txBody>
      </p:sp>
      <p:pic>
        <p:nvPicPr>
          <p:cNvPr id="5" name="Picture 2" descr="\\eventsql\dvd\Online_ART\DVD_ART36\Artwork_Imagery\Icons - Illustrations\_ eHOME ICONS\application servers computer.png"/>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34743" y="3810000"/>
            <a:ext cx="640560" cy="902608"/>
          </a:xfrm>
          <a:prstGeom prst="rect">
            <a:avLst/>
          </a:prstGeom>
          <a:ln>
            <a:noFill/>
          </a:ln>
          <a:effectLst>
            <a:outerShdw blurRad="292100" dist="139700" dir="2700000" algn="tl" rotWithShape="0">
              <a:srgbClr val="333333">
                <a:alpha val="65000"/>
              </a:srgbClr>
            </a:outerShdw>
          </a:effectLst>
          <a:extLst/>
        </p:spPr>
      </p:pic>
      <p:sp>
        <p:nvSpPr>
          <p:cNvPr id="6" name="TextBox 5"/>
          <p:cNvSpPr txBox="1"/>
          <p:nvPr/>
        </p:nvSpPr>
        <p:spPr>
          <a:xfrm>
            <a:off x="5535843" y="3124200"/>
            <a:ext cx="2438360" cy="553998"/>
          </a:xfrm>
          <a:prstGeom prst="rect">
            <a:avLst/>
          </a:prstGeom>
          <a:noFill/>
        </p:spPr>
        <p:txBody>
          <a:bodyPr wrap="none" lIns="0" tIns="0" rIns="0" bIns="0" rtlCol="0">
            <a:spAutoFit/>
          </a:bodyPr>
          <a:lstStyle/>
          <a:p>
            <a:pPr algn="ctr" defTabSz="914363"/>
            <a:r>
              <a:rPr lang="en-US" dirty="0">
                <a:solidFill>
                  <a:srgbClr val="FFC000"/>
                </a:solidFill>
              </a:rPr>
              <a:t>Project Server 2010 </a:t>
            </a:r>
            <a:endParaRPr lang="en-US" dirty="0" smtClean="0">
              <a:solidFill>
                <a:srgbClr val="FFC000"/>
              </a:solidFill>
            </a:endParaRPr>
          </a:p>
          <a:p>
            <a:pPr algn="ctr" defTabSz="914363"/>
            <a:r>
              <a:rPr lang="en-US" dirty="0" smtClean="0">
                <a:gradFill>
                  <a:gsLst>
                    <a:gs pos="0">
                      <a:srgbClr val="FFFFFF"/>
                    </a:gs>
                    <a:gs pos="86000">
                      <a:srgbClr val="FFFFFF"/>
                    </a:gs>
                  </a:gsLst>
                  <a:lin ang="5400000" scaled="0"/>
                </a:gradFill>
              </a:rPr>
              <a:t>in “Compatibility Mode”</a:t>
            </a:r>
            <a:endParaRPr lang="en-US" dirty="0">
              <a:gradFill>
                <a:gsLst>
                  <a:gs pos="0">
                    <a:srgbClr val="FFFFFF"/>
                  </a:gs>
                  <a:gs pos="86000">
                    <a:srgbClr val="FFFFFF"/>
                  </a:gs>
                </a:gsLst>
                <a:lin ang="5400000" scaled="0"/>
              </a:gradFill>
            </a:endParaRPr>
          </a:p>
        </p:txBody>
      </p:sp>
      <p:sp>
        <p:nvSpPr>
          <p:cNvPr id="9" name="Up-Down Arrow 8"/>
          <p:cNvSpPr/>
          <p:nvPr/>
        </p:nvSpPr>
        <p:spPr bwMode="auto">
          <a:xfrm rot="12777765">
            <a:off x="6292981" y="4728841"/>
            <a:ext cx="229067" cy="719067"/>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endParaRPr>
          </a:p>
        </p:txBody>
      </p:sp>
      <p:sp>
        <p:nvSpPr>
          <p:cNvPr id="10" name="TextBox 9"/>
          <p:cNvSpPr txBox="1"/>
          <p:nvPr/>
        </p:nvSpPr>
        <p:spPr>
          <a:xfrm>
            <a:off x="5397463" y="6227802"/>
            <a:ext cx="1583767" cy="492443"/>
          </a:xfrm>
          <a:prstGeom prst="rect">
            <a:avLst/>
          </a:prstGeom>
          <a:noFill/>
        </p:spPr>
        <p:txBody>
          <a:bodyPr wrap="none" lIns="0" tIns="0" rIns="0" bIns="0" rtlCol="0">
            <a:spAutoFit/>
          </a:bodyPr>
          <a:lstStyle/>
          <a:p>
            <a:pPr algn="ctr" defTabSz="914363"/>
            <a:r>
              <a:rPr lang="en-US" sz="1600" dirty="0">
                <a:gradFill>
                  <a:gsLst>
                    <a:gs pos="0">
                      <a:srgbClr val="FFFFFF"/>
                    </a:gs>
                    <a:gs pos="86000">
                      <a:srgbClr val="FFFFFF"/>
                    </a:gs>
                  </a:gsLst>
                  <a:lin ang="5400000" scaled="0"/>
                </a:gradFill>
              </a:rPr>
              <a:t>Project </a:t>
            </a:r>
          </a:p>
          <a:p>
            <a:pPr algn="ctr" defTabSz="914363"/>
            <a:r>
              <a:rPr lang="en-US" sz="1600" dirty="0">
                <a:gradFill>
                  <a:gsLst>
                    <a:gs pos="0">
                      <a:srgbClr val="FFFFFF"/>
                    </a:gs>
                    <a:gs pos="86000">
                      <a:srgbClr val="FFFFFF"/>
                    </a:gs>
                  </a:gsLst>
                  <a:lin ang="5400000" scaled="0"/>
                </a:gradFill>
              </a:rPr>
              <a:t>Professional 2010</a:t>
            </a:r>
          </a:p>
        </p:txBody>
      </p:sp>
      <p:sp>
        <p:nvSpPr>
          <p:cNvPr id="11" name="TextBox 10"/>
          <p:cNvSpPr txBox="1"/>
          <p:nvPr/>
        </p:nvSpPr>
        <p:spPr>
          <a:xfrm>
            <a:off x="7255433" y="6227802"/>
            <a:ext cx="1583767" cy="492443"/>
          </a:xfrm>
          <a:prstGeom prst="rect">
            <a:avLst/>
          </a:prstGeom>
          <a:noFill/>
        </p:spPr>
        <p:txBody>
          <a:bodyPr wrap="none" lIns="0" tIns="0" rIns="0" bIns="0" rtlCol="0">
            <a:spAutoFit/>
          </a:bodyPr>
          <a:lstStyle/>
          <a:p>
            <a:pPr algn="ctr" defTabSz="914363"/>
            <a:r>
              <a:rPr lang="en-US" sz="1600" dirty="0">
                <a:gradFill>
                  <a:gsLst>
                    <a:gs pos="0">
                      <a:srgbClr val="FFFFFF"/>
                    </a:gs>
                    <a:gs pos="86000">
                      <a:srgbClr val="FFFFFF"/>
                    </a:gs>
                  </a:gsLst>
                  <a:lin ang="5400000" scaled="0"/>
                </a:gradFill>
              </a:rPr>
              <a:t>Project </a:t>
            </a:r>
          </a:p>
          <a:p>
            <a:pPr algn="ctr" defTabSz="914363"/>
            <a:r>
              <a:rPr lang="en-US" sz="1600" dirty="0">
                <a:gradFill>
                  <a:gsLst>
                    <a:gs pos="0">
                      <a:srgbClr val="FFFFFF"/>
                    </a:gs>
                    <a:gs pos="86000">
                      <a:srgbClr val="FFFFFF"/>
                    </a:gs>
                  </a:gsLst>
                  <a:lin ang="5400000" scaled="0"/>
                </a:gradFill>
              </a:rPr>
              <a:t>Professional 2007</a:t>
            </a:r>
          </a:p>
        </p:txBody>
      </p:sp>
      <p:pic>
        <p:nvPicPr>
          <p:cNvPr id="16" name="Picture 2" descr="\\eventsql\dvd\Online_ART\DVD_ART36\Artwork_Imagery\Icons - Illustrations\_ eHOME ICONS\laptop notebook pc mobility.png"/>
          <p:cNvPicPr>
            <a:picLocks noChangeAspect="1" noChangeArrowheads="1"/>
          </p:cNvPicPr>
          <p:nvPr/>
        </p:nvPicPr>
        <p:blipFill>
          <a:blip r:embed="rId8" cstate="screen">
            <a:extLst>
              <a:ext uri="{BEBA8EAE-BF5A-486C-A8C5-ECC9F3942E4B}">
                <a14:imgProps xmlns:a14="http://schemas.microsoft.com/office/drawing/2010/main" xmlns="">
                  <a14:imgLayer r:embed="rId9">
                    <a14:imgEffect>
                      <a14:saturation sat="400000"/>
                    </a14:imgEffect>
                    <a14:imgEffect>
                      <a14:brightnessContrast bright="20000"/>
                    </a14:imgEffect>
                  </a14:imgLayer>
                </a14:imgProps>
              </a:ext>
              <a:ext uri="{28A0092B-C50C-407E-A947-70E740481C1C}">
                <a14:useLocalDpi xmlns:a14="http://schemas.microsoft.com/office/drawing/2010/main" xmlns=""/>
              </a:ext>
            </a:extLst>
          </a:blip>
          <a:srcRect/>
          <a:stretch>
            <a:fillRect/>
          </a:stretch>
        </p:blipFill>
        <p:spPr bwMode="auto">
          <a:xfrm>
            <a:off x="1588339" y="3276601"/>
            <a:ext cx="685564" cy="533038"/>
          </a:xfrm>
          <a:prstGeom prst="rect">
            <a:avLst/>
          </a:prstGeom>
          <a:ln>
            <a:noFill/>
          </a:ln>
          <a:effectLst>
            <a:outerShdw blurRad="292100" dist="139700" dir="2700000" algn="tl" rotWithShape="0">
              <a:srgbClr val="333333">
                <a:alpha val="65000"/>
              </a:srgbClr>
            </a:outerShdw>
          </a:effectLst>
          <a:extLst/>
        </p:spPr>
      </p:pic>
      <p:pic>
        <p:nvPicPr>
          <p:cNvPr id="22" name="Picture 2" descr="\\eventsql\dvd\Online_ART\DVD_ART36\Artwork_Imagery\Icons - Illustrations\_ eHOME ICONS\laptop notebook pc mobility.png"/>
          <p:cNvPicPr>
            <a:picLocks noChangeAspect="1" noChangeArrowheads="1"/>
          </p:cNvPicPr>
          <p:nvPr/>
        </p:nvPicPr>
        <p:blipFill>
          <a:blip r:embed="rId10" cstate="screen">
            <a:duotone>
              <a:prstClr val="black"/>
              <a:schemeClr val="accent1">
                <a:tint val="45000"/>
                <a:satMod val="400000"/>
              </a:schemeClr>
            </a:duotone>
            <a:extLst>
              <a:ext uri="{BEBA8EAE-BF5A-486C-A8C5-ECC9F3942E4B}">
                <a14:imgProps xmlns:a14="http://schemas.microsoft.com/office/drawing/2010/main" xmlns="">
                  <a14:imgLayer r:embed="rId9">
                    <a14:imgEffect>
                      <a14:saturation sat="300000"/>
                    </a14:imgEffect>
                    <a14:imgEffect>
                      <a14:brightnessContrast bright="20000" contrast="40000"/>
                    </a14:imgEffect>
                  </a14:imgLayer>
                </a14:imgProps>
              </a:ext>
              <a:ext uri="{28A0092B-C50C-407E-A947-70E740481C1C}">
                <a14:useLocalDpi xmlns:a14="http://schemas.microsoft.com/office/drawing/2010/main" xmlns=""/>
              </a:ext>
            </a:extLst>
          </a:blip>
          <a:srcRect/>
          <a:stretch>
            <a:fillRect/>
          </a:stretch>
        </p:blipFill>
        <p:spPr bwMode="auto">
          <a:xfrm>
            <a:off x="445339" y="5257801"/>
            <a:ext cx="685564" cy="533038"/>
          </a:xfrm>
          <a:prstGeom prst="rect">
            <a:avLst/>
          </a:prstGeom>
          <a:ln>
            <a:noFill/>
          </a:ln>
          <a:effectLst>
            <a:outerShdw blurRad="292100" dist="139700" dir="2700000" algn="tl" rotWithShape="0">
              <a:srgbClr val="333333">
                <a:alpha val="65000"/>
              </a:srgbClr>
            </a:outerShdw>
          </a:effectLst>
          <a:extLst/>
        </p:spPr>
      </p:pic>
      <p:pic>
        <p:nvPicPr>
          <p:cNvPr id="23" name="Picture 2" descr="\\eventsql\dvd\Online_ART\DVD_ART36\Artwork_Imagery\Icons - Illustrations\_ eHOME ICONS\laptop notebook pc mobility.png"/>
          <p:cNvPicPr>
            <a:picLocks noChangeAspect="1" noChangeArrowheads="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xmlns="">
                  <a14:imgLayer r:embed="rId9">
                    <a14:imgEffect>
                      <a14:sharpenSoften amount="50000"/>
                    </a14:imgEffect>
                    <a14:imgEffect>
                      <a14:brightnessContrast contrast="40000"/>
                    </a14:imgEffect>
                  </a14:imgLayer>
                </a14:imgProps>
              </a:ext>
              <a:ext uri="{28A0092B-C50C-407E-A947-70E740481C1C}">
                <a14:useLocalDpi xmlns:a14="http://schemas.microsoft.com/office/drawing/2010/main" xmlns=""/>
              </a:ext>
            </a:extLst>
          </a:blip>
          <a:srcRect/>
          <a:stretch>
            <a:fillRect/>
          </a:stretch>
        </p:blipFill>
        <p:spPr bwMode="auto">
          <a:xfrm>
            <a:off x="4009190" y="5400264"/>
            <a:ext cx="685564" cy="533038"/>
          </a:xfrm>
          <a:prstGeom prst="rect">
            <a:avLst/>
          </a:prstGeom>
          <a:ln>
            <a:noFill/>
          </a:ln>
          <a:effectLst>
            <a:outerShdw blurRad="292100" dist="139700" dir="2700000" algn="tl" rotWithShape="0">
              <a:srgbClr val="333333">
                <a:alpha val="65000"/>
              </a:srgbClr>
            </a:outerShdw>
          </a:effectLs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1664539" y="4558636"/>
            <a:ext cx="468923" cy="520079"/>
          </a:xfrm>
          <a:prstGeom prst="rect">
            <a:avLst/>
          </a:prstGeom>
          <a:ln>
            <a:noFill/>
          </a:ln>
          <a:effectLst>
            <a:outerShdw dist="35921" dir="2700000" algn="ctr" rotWithShape="0">
              <a:schemeClr val="bg2"/>
            </a:outerShdw>
            <a:softEdge rad="38100"/>
          </a:effectLst>
          <a:extLst/>
        </p:spPr>
      </p:pic>
      <p:sp>
        <p:nvSpPr>
          <p:cNvPr id="25" name="Up-Down Arrow 24"/>
          <p:cNvSpPr/>
          <p:nvPr/>
        </p:nvSpPr>
        <p:spPr bwMode="auto">
          <a:xfrm rot="8822235" flipH="1">
            <a:off x="7290941" y="4744312"/>
            <a:ext cx="229067" cy="745350"/>
          </a:xfrm>
          <a:prstGeom prst="up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ffectLst>
                <a:outerShdw blurRad="50800" dist="38100" dir="5400000" algn="ctr" rotWithShape="0">
                  <a:srgbClr val="000000">
                    <a:alpha val="47000"/>
                  </a:srgbClr>
                </a:outerShdw>
              </a:effectLst>
            </a:endParaRPr>
          </a:p>
        </p:txBody>
      </p:sp>
      <p:pic>
        <p:nvPicPr>
          <p:cNvPr id="17" name="Picture 2" descr="\\eventsql\dvd\Online_ART\DVD_ART36\Artwork_Imagery\Icons - Illustrations\_ eHOME ICONS\laptop notebook pc mobility.png"/>
          <p:cNvPicPr>
            <a:picLocks noChangeAspect="1" noChangeArrowheads="1"/>
          </p:cNvPicPr>
          <p:nvPr/>
        </p:nvPicPr>
        <p:blipFill>
          <a:blip r:embed="rId11" cstate="screen">
            <a:duotone>
              <a:prstClr val="black"/>
              <a:schemeClr val="accent6">
                <a:tint val="45000"/>
                <a:satMod val="400000"/>
              </a:schemeClr>
            </a:duotone>
            <a:extLst>
              <a:ext uri="{BEBA8EAE-BF5A-486C-A8C5-ECC9F3942E4B}">
                <a14:imgProps xmlns:a14="http://schemas.microsoft.com/office/drawing/2010/main" xmlns="">
                  <a14:imgLayer r:embed="rId9">
                    <a14:imgEffect>
                      <a14:sharpenSoften amount="50000"/>
                    </a14:imgEffect>
                    <a14:imgEffect>
                      <a14:brightnessContrast contrast="40000"/>
                    </a14:imgEffect>
                  </a14:imgLayer>
                </a14:imgProps>
              </a:ext>
              <a:ext uri="{28A0092B-C50C-407E-A947-70E740481C1C}">
                <a14:useLocalDpi xmlns:a14="http://schemas.microsoft.com/office/drawing/2010/main" xmlns=""/>
              </a:ext>
            </a:extLst>
          </a:blip>
          <a:srcRect/>
          <a:stretch>
            <a:fillRect/>
          </a:stretch>
        </p:blipFill>
        <p:spPr bwMode="auto">
          <a:xfrm>
            <a:off x="7405474" y="5526171"/>
            <a:ext cx="685564" cy="533038"/>
          </a:xfrm>
          <a:prstGeom prst="rect">
            <a:avLst/>
          </a:prstGeom>
          <a:ln>
            <a:noFill/>
          </a:ln>
          <a:effectLst>
            <a:outerShdw blurRad="292100" dist="139700" dir="2700000" algn="tl" rotWithShape="0">
              <a:srgbClr val="333333">
                <a:alpha val="65000"/>
              </a:srgbClr>
            </a:outerShdw>
          </a:effectLst>
          <a:extLst/>
        </p:spPr>
      </p:pic>
      <p:pic>
        <p:nvPicPr>
          <p:cNvPr id="18" name="Picture 2" descr="\\eventsql\dvd\Online_ART\DVD_ART36\Artwork_Imagery\Icons - Illustrations\_ eHOME ICONS\laptop notebook pc mobility.png"/>
          <p:cNvPicPr>
            <a:picLocks noChangeAspect="1" noChangeArrowheads="1"/>
          </p:cNvPicPr>
          <p:nvPr/>
        </p:nvPicPr>
        <p:blipFill>
          <a:blip r:embed="rId8" cstate="screen">
            <a:extLst>
              <a:ext uri="{BEBA8EAE-BF5A-486C-A8C5-ECC9F3942E4B}">
                <a14:imgProps xmlns:a14="http://schemas.microsoft.com/office/drawing/2010/main" xmlns="">
                  <a14:imgLayer r:embed="rId9">
                    <a14:imgEffect>
                      <a14:saturation sat="400000"/>
                    </a14:imgEffect>
                    <a14:imgEffect>
                      <a14:brightnessContrast bright="20000"/>
                    </a14:imgEffect>
                  </a14:imgLayer>
                </a14:imgProps>
              </a:ext>
              <a:ext uri="{28A0092B-C50C-407E-A947-70E740481C1C}">
                <a14:useLocalDpi xmlns:a14="http://schemas.microsoft.com/office/drawing/2010/main" xmlns=""/>
              </a:ext>
            </a:extLst>
          </a:blip>
          <a:srcRect/>
          <a:stretch>
            <a:fillRect/>
          </a:stretch>
        </p:blipFill>
        <p:spPr bwMode="auto">
          <a:xfrm>
            <a:off x="5937232" y="5562600"/>
            <a:ext cx="685564" cy="533038"/>
          </a:xfrm>
          <a:prstGeom prst="rect">
            <a:avLst/>
          </a:prstGeom>
          <a:ln>
            <a:noFill/>
          </a:ln>
          <a:effectLst>
            <a:outerShdw blurRad="292100" dist="139700" dir="2700000" algn="tl" rotWithShape="0">
              <a:srgbClr val="333333">
                <a:alpha val="65000"/>
              </a:srgbClr>
            </a:outerShdw>
          </a:effectLst>
          <a:extLst/>
        </p:spPr>
      </p:pic>
      <p:sp>
        <p:nvSpPr>
          <p:cNvPr id="19" name="Content Placeholder 2"/>
          <p:cNvSpPr txBox="1">
            <a:spLocks/>
          </p:cNvSpPr>
          <p:nvPr/>
        </p:nvSpPr>
        <p:spPr>
          <a:xfrm>
            <a:off x="304799" y="1877199"/>
            <a:ext cx="5231044" cy="1372731"/>
          </a:xfrm>
          <a:prstGeom prst="rect">
            <a:avLst/>
          </a:prstGeom>
        </p:spPr>
        <p:txBody>
          <a:bodyPr/>
          <a:lstStyle>
            <a:lvl1pPr marL="460375" indent="-460375" algn="l" defTabSz="914363" rtl="0" eaLnBrk="1" latinLnBrk="0" hangingPunct="1">
              <a:lnSpc>
                <a:spcPct val="90000"/>
              </a:lnSpc>
              <a:spcBef>
                <a:spcPct val="20000"/>
              </a:spcBef>
              <a:buFontTx/>
              <a:buBlip>
                <a:blip r:embed="rId1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1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1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1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1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Seamless co-existence and data exchange among various Project client versions</a:t>
            </a:r>
          </a:p>
          <a:p>
            <a:r>
              <a:rPr lang="en-US" sz="1800" dirty="0" smtClean="0"/>
              <a:t>Both Project 2010 desktop and Project Server 2010 scenario</a:t>
            </a:r>
            <a:endParaRPr lang="en-US" sz="1800" dirty="0"/>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6" grpId="0"/>
      <p:bldP spid="9" grpId="0" animBg="1"/>
      <p:bldP spid="10" grpId="0"/>
      <p:bldP spid="11" grpId="0"/>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5" name="Text Placeholder 4"/>
          <p:cNvSpPr>
            <a:spLocks noGrp="1"/>
          </p:cNvSpPr>
          <p:nvPr>
            <p:ph type="body" sz="quarter" idx="10"/>
          </p:nvPr>
        </p:nvSpPr>
        <p:spPr>
          <a:xfrm>
            <a:off x="381000" y="1447799"/>
            <a:ext cx="8382000" cy="984885"/>
          </a:xfrm>
        </p:spPr>
        <p:txBody>
          <a:bodyPr/>
          <a:lstStyle/>
          <a:p>
            <a:r>
              <a:rPr lang="en-US" u="sng" dirty="0">
                <a:hlinkClick r:id="rId2"/>
              </a:rPr>
              <a:t>http://</a:t>
            </a:r>
            <a:r>
              <a:rPr lang="en-US" u="sng" dirty="0" smtClean="0">
                <a:hlinkClick r:id="rId2"/>
              </a:rPr>
              <a:t>blogs.msdn.com/project</a:t>
            </a:r>
            <a:endParaRPr lang="en-US" u="sng" dirty="0" smtClean="0"/>
          </a:p>
          <a:p>
            <a:endParaRPr lang="en-US" dirty="0"/>
          </a:p>
        </p:txBody>
      </p:sp>
      <p:sp>
        <p:nvSpPr>
          <p:cNvPr id="3" name="Slide Number Placeholder 2"/>
          <p:cNvSpPr>
            <a:spLocks noGrp="1"/>
          </p:cNvSpPr>
          <p:nvPr>
            <p:ph type="sldNum" sz="quarter" idx="11"/>
          </p:nvPr>
        </p:nvSpPr>
        <p:spPr/>
        <p:txBody>
          <a:bodyPr/>
          <a:lstStyle/>
          <a:p>
            <a:fld id="{1DC70519-3D27-4D5B-A312-0DC52B8ED593}" type="slidenum">
              <a:rPr lang="en-US" smtClean="0"/>
              <a:pPr/>
              <a:t>44</a:t>
            </a:fld>
            <a:endParaRPr lang="en-US" dirty="0"/>
          </a:p>
        </p:txBody>
      </p:sp>
    </p:spTree>
    <p:extLst>
      <p:ext uri="{BB962C8B-B14F-4D97-AF65-F5344CB8AC3E}">
        <p14:creationId xmlns:p14="http://schemas.microsoft.com/office/powerpoint/2010/main" xmlns="" val="29154171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553998"/>
          </a:xfrm>
        </p:spPr>
        <p:txBody>
          <a:bodyPr/>
          <a:lstStyle/>
          <a:p>
            <a:r>
              <a:rPr lang="en-US" dirty="0" smtClean="0"/>
              <a:t>Questions?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D7CF977-003B-4382-9C11-15648BFA557C}" type="slidenum">
              <a:rPr lang="en-US" smtClean="0"/>
              <a:pPr/>
              <a:t>45</a:t>
            </a:fld>
            <a:endParaRPr lang="en-US"/>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rcRect/>
          <a:stretch>
            <a:fillRect/>
          </a:stretch>
        </p:blipFill>
        <p:spPr bwMode="black">
          <a:xfrm>
            <a:off x="2218269" y="2920511"/>
            <a:ext cx="4707464" cy="1016980"/>
          </a:xfrm>
          <a:prstGeom prst="rect">
            <a:avLst/>
          </a:prstGeom>
          <a:noFill/>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2009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latin typeface="Segoe UI" pitchFamily="34" charset="0"/>
                <a:cs typeface="Arial" charset="0"/>
              </a:rPr>
            </a:br>
            <a:r>
              <a:rPr lang="en-US" sz="700" dirty="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SharePoint Sites</a:t>
            </a:r>
            <a:endParaRPr lang="en-US" dirty="0"/>
          </a:p>
        </p:txBody>
      </p:sp>
      <p:sp>
        <p:nvSpPr>
          <p:cNvPr id="23" name="Rounded Rectangle 22"/>
          <p:cNvSpPr/>
          <p:nvPr/>
        </p:nvSpPr>
        <p:spPr bwMode="auto">
          <a:xfrm>
            <a:off x="290514" y="4979376"/>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Collaboration across Intranet, Extranet &amp; Internet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Improved interoperability with standards support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Out-of-box accessibility compliance for WCAG 2.0 </a:t>
            </a:r>
          </a:p>
        </p:txBody>
      </p:sp>
      <p:sp>
        <p:nvSpPr>
          <p:cNvPr id="24" name="Rounded Rectangle 23"/>
          <p:cNvSpPr/>
          <p:nvPr/>
        </p:nvSpPr>
        <p:spPr bwMode="auto">
          <a:xfrm>
            <a:off x="369888" y="4975162"/>
            <a:ext cx="174402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Single Platform</a:t>
            </a:r>
          </a:p>
        </p:txBody>
      </p:sp>
      <p:sp>
        <p:nvSpPr>
          <p:cNvPr id="28" name="Rounded Rectangle 27"/>
          <p:cNvSpPr/>
          <p:nvPr/>
        </p:nvSpPr>
        <p:spPr bwMode="auto">
          <a:xfrm>
            <a:off x="290514" y="3259016"/>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Mobile-based interaction with people and content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Read-write web access using Office Web Application</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Cross-browser support for maximized participation</a:t>
            </a:r>
          </a:p>
        </p:txBody>
      </p:sp>
      <p:sp>
        <p:nvSpPr>
          <p:cNvPr id="29" name="Rounded Rectangle 28"/>
          <p:cNvSpPr/>
          <p:nvPr/>
        </p:nvSpPr>
        <p:spPr bwMode="auto">
          <a:xfrm>
            <a:off x="369888" y="3255900"/>
            <a:ext cx="174402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Anywhere Access</a:t>
            </a:r>
          </a:p>
        </p:txBody>
      </p:sp>
      <p:sp>
        <p:nvSpPr>
          <p:cNvPr id="30" name="Rounded Rectangle 29"/>
          <p:cNvSpPr/>
          <p:nvPr/>
        </p:nvSpPr>
        <p:spPr bwMode="auto">
          <a:xfrm>
            <a:off x="290514" y="1532793"/>
            <a:ext cx="8853487" cy="1447801"/>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Easy site editing, including theming &amp; branding</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Office Ribbon UI for faster training &amp; adoption</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Rich offline experience with SharePoint Workspace</a:t>
            </a:r>
          </a:p>
        </p:txBody>
      </p:sp>
      <p:sp>
        <p:nvSpPr>
          <p:cNvPr id="31" name="Rounded Rectangle 30"/>
          <p:cNvSpPr/>
          <p:nvPr/>
        </p:nvSpPr>
        <p:spPr bwMode="auto">
          <a:xfrm>
            <a:off x="369888" y="1536637"/>
            <a:ext cx="174402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Rich User Experience</a:t>
            </a:r>
          </a:p>
        </p:txBody>
      </p:sp>
      <p:pic>
        <p:nvPicPr>
          <p:cNvPr id="11"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a:off x="8077201" y="228602"/>
            <a:ext cx="838200" cy="936625"/>
          </a:xfrm>
          <a:prstGeom prst="rect">
            <a:avLst/>
          </a:prstGeom>
          <a:noFill/>
        </p:spPr>
      </p:pic>
    </p:spTree>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SharePoint Communities</a:t>
            </a:r>
            <a:endParaRPr lang="en-US" dirty="0"/>
          </a:p>
        </p:txBody>
      </p:sp>
      <p:sp>
        <p:nvSpPr>
          <p:cNvPr id="11" name="Rounded Rectangle 10"/>
          <p:cNvSpPr/>
          <p:nvPr/>
        </p:nvSpPr>
        <p:spPr bwMode="auto">
          <a:xfrm>
            <a:off x="290514" y="4979376"/>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Work with peers whether online or offline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Collaborate on the go through the mobile UI</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Enrich existing applications with social context</a:t>
            </a:r>
          </a:p>
        </p:txBody>
      </p:sp>
      <p:sp>
        <p:nvSpPr>
          <p:cNvPr id="12" name="Rounded Rectangle 11"/>
          <p:cNvSpPr/>
          <p:nvPr/>
        </p:nvSpPr>
        <p:spPr bwMode="auto">
          <a:xfrm>
            <a:off x="341800" y="4975162"/>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Participation Anywhere</a:t>
            </a:r>
          </a:p>
        </p:txBody>
      </p:sp>
      <p:sp>
        <p:nvSpPr>
          <p:cNvPr id="13" name="Rounded Rectangle 12"/>
          <p:cNvSpPr/>
          <p:nvPr/>
        </p:nvSpPr>
        <p:spPr bwMode="auto">
          <a:xfrm>
            <a:off x="290514" y="3259016"/>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Connecting users through enhanced profiles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Staying up-to-date using news feeds and alerts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Make expertise discovery easy across the enterprise</a:t>
            </a:r>
          </a:p>
        </p:txBody>
      </p:sp>
      <p:sp>
        <p:nvSpPr>
          <p:cNvPr id="14" name="Rounded Rectangle 13"/>
          <p:cNvSpPr/>
          <p:nvPr/>
        </p:nvSpPr>
        <p:spPr bwMode="auto">
          <a:xfrm>
            <a:off x="341800" y="3255900"/>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Social Connections</a:t>
            </a:r>
          </a:p>
        </p:txBody>
      </p:sp>
      <p:sp>
        <p:nvSpPr>
          <p:cNvPr id="15" name="Rounded Rectangle 14"/>
          <p:cNvSpPr/>
          <p:nvPr/>
        </p:nvSpPr>
        <p:spPr bwMode="auto">
          <a:xfrm>
            <a:off x="290514" y="1541585"/>
            <a:ext cx="8853487" cy="1447801"/>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Promote sharing with easy social authoring</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Easily navigate resources with pervasive tagging</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Find better answers faster via user feedback</a:t>
            </a:r>
          </a:p>
        </p:txBody>
      </p:sp>
      <p:sp>
        <p:nvSpPr>
          <p:cNvPr id="16" name="Rounded Rectangle 15"/>
          <p:cNvSpPr/>
          <p:nvPr/>
        </p:nvSpPr>
        <p:spPr bwMode="auto">
          <a:xfrm>
            <a:off x="341800" y="1536637"/>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Informal Knowledge</a:t>
            </a:r>
          </a:p>
        </p:txBody>
      </p:sp>
      <p:pic>
        <p:nvPicPr>
          <p:cNvPr id="19"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rot="3762093">
            <a:off x="8014427" y="294015"/>
            <a:ext cx="933269" cy="882212"/>
          </a:xfrm>
          <a:prstGeom prst="rect">
            <a:avLst/>
          </a:prstGeom>
          <a:noFill/>
        </p:spPr>
      </p:pic>
    </p:spTree>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SharePoint Content</a:t>
            </a:r>
            <a:endParaRPr lang="en-US" dirty="0"/>
          </a:p>
        </p:txBody>
      </p:sp>
      <p:sp>
        <p:nvSpPr>
          <p:cNvPr id="11" name="Rounded Rectangle 10"/>
          <p:cNvSpPr/>
          <p:nvPr/>
        </p:nvSpPr>
        <p:spPr bwMode="auto">
          <a:xfrm>
            <a:off x="284633" y="4979376"/>
            <a:ext cx="8859368"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Metadata and tagging managed by same services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Less storage and bandwidth for Office &amp; binary content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Interoperability framework to link legacy repositories </a:t>
            </a:r>
          </a:p>
        </p:txBody>
      </p:sp>
      <p:sp>
        <p:nvSpPr>
          <p:cNvPr id="12" name="Rounded Rectangle 11"/>
          <p:cNvSpPr/>
          <p:nvPr/>
        </p:nvSpPr>
        <p:spPr bwMode="auto">
          <a:xfrm>
            <a:off x="341799" y="4975162"/>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Management Efficiency</a:t>
            </a:r>
          </a:p>
        </p:txBody>
      </p:sp>
      <p:sp>
        <p:nvSpPr>
          <p:cNvPr id="13" name="Rounded Rectangle 12"/>
          <p:cNvSpPr/>
          <p:nvPr/>
        </p:nvSpPr>
        <p:spPr bwMode="auto">
          <a:xfrm>
            <a:off x="284633" y="3259016"/>
            <a:ext cx="8859368"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Pervasive records management and legal holds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Enterprise-wide taxonomies and folksonomies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Cross-farm policies and rules for all content types</a:t>
            </a:r>
          </a:p>
        </p:txBody>
      </p:sp>
      <p:sp>
        <p:nvSpPr>
          <p:cNvPr id="14" name="Rounded Rectangle 13"/>
          <p:cNvSpPr/>
          <p:nvPr/>
        </p:nvSpPr>
        <p:spPr bwMode="auto">
          <a:xfrm>
            <a:off x="341800" y="3255900"/>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Flexibility and Compliance</a:t>
            </a:r>
          </a:p>
        </p:txBody>
      </p:sp>
      <p:sp>
        <p:nvSpPr>
          <p:cNvPr id="15" name="Rounded Rectangle 14"/>
          <p:cNvSpPr/>
          <p:nvPr/>
        </p:nvSpPr>
        <p:spPr bwMode="auto">
          <a:xfrm>
            <a:off x="284632" y="1541585"/>
            <a:ext cx="8859368" cy="1430216"/>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Intuitive interaction with content through Office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Fast discovery using content metadata and tagging</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Rapid creation and publishing of web content</a:t>
            </a:r>
          </a:p>
        </p:txBody>
      </p:sp>
      <p:sp>
        <p:nvSpPr>
          <p:cNvPr id="16" name="Rounded Rectangle 15"/>
          <p:cNvSpPr/>
          <p:nvPr/>
        </p:nvSpPr>
        <p:spPr bwMode="auto">
          <a:xfrm>
            <a:off x="344974" y="1536637"/>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User-centric</a:t>
            </a:r>
          </a:p>
        </p:txBody>
      </p:sp>
      <p:pic>
        <p:nvPicPr>
          <p:cNvPr id="18"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rot="7240017">
            <a:off x="8015763" y="199141"/>
            <a:ext cx="933269" cy="885425"/>
          </a:xfrm>
          <a:prstGeom prst="rect">
            <a:avLst/>
          </a:prstGeom>
          <a:noFill/>
        </p:spPr>
      </p:pic>
    </p:spTree>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04821" y="2044700"/>
            <a:ext cx="9325021" cy="4813299"/>
          </a:xfrm>
          <a:prstGeom prst="rect">
            <a:avLst/>
          </a:prstGeom>
          <a:noFill/>
        </p:spPr>
      </p:pic>
      <p:sp>
        <p:nvSpPr>
          <p:cNvPr id="2" name="Title 1"/>
          <p:cNvSpPr>
            <a:spLocks noGrp="1"/>
          </p:cNvSpPr>
          <p:nvPr>
            <p:ph type="title"/>
          </p:nvPr>
        </p:nvSpPr>
        <p:spPr/>
        <p:txBody>
          <a:bodyPr/>
          <a:lstStyle/>
          <a:p>
            <a:r>
              <a:rPr lang="en-US" sz="4400" dirty="0">
                <a:gradFill flip="none" rotWithShape="1">
                  <a:gsLst>
                    <a:gs pos="0">
                      <a:srgbClr val="FFFFFF"/>
                    </a:gs>
                    <a:gs pos="86000">
                      <a:srgbClr val="FFFFFF"/>
                    </a:gs>
                  </a:gsLst>
                  <a:lin ang="5400000" scaled="0"/>
                  <a:tileRect/>
                </a:gradFill>
              </a:rPr>
              <a:t>Project 2010 Investment Areas</a:t>
            </a:r>
            <a:br>
              <a:rPr lang="en-US" sz="4400" dirty="0">
                <a:gradFill flip="none" rotWithShape="1">
                  <a:gsLst>
                    <a:gs pos="0">
                      <a:srgbClr val="FFFFFF"/>
                    </a:gs>
                    <a:gs pos="86000">
                      <a:srgbClr val="FFFFFF"/>
                    </a:gs>
                  </a:gsLst>
                  <a:lin ang="5400000" scaled="0"/>
                  <a:tileRect/>
                </a:gradFill>
              </a:rPr>
            </a:br>
            <a:r>
              <a:rPr lang="en-US" sz="3200" i="1" dirty="0" smtClean="0">
                <a:gradFill>
                  <a:gsLst>
                    <a:gs pos="50000">
                      <a:srgbClr val="CDD804">
                        <a:lumMod val="40000"/>
                        <a:lumOff val="60000"/>
                      </a:srgbClr>
                    </a:gs>
                    <a:gs pos="100000">
                      <a:srgbClr val="CDD804"/>
                    </a:gs>
                  </a:gsLst>
                  <a:lin ang="5400000" scaled="0"/>
                </a:gradFill>
              </a:rPr>
              <a:t>Work Management Solutions for Individuals, Teams and the Enterprise</a:t>
            </a:r>
            <a:endParaRPr lang="en-US" sz="4400" dirty="0"/>
          </a:p>
        </p:txBody>
      </p:sp>
      <p:pic>
        <p:nvPicPr>
          <p:cNvPr id="5" name="Picture 4" descr="wheel.png"/>
          <p:cNvPicPr>
            <a:picLocks/>
          </p:cNvPicPr>
          <p:nvPr/>
        </p:nvPicPr>
        <p:blipFill>
          <a:blip r:embed="rId4"/>
          <a:stretch>
            <a:fillRect/>
          </a:stretch>
        </p:blipFill>
        <p:spPr>
          <a:xfrm>
            <a:off x="1521885" y="1417638"/>
            <a:ext cx="6100231" cy="5815553"/>
          </a:xfrm>
          <a:prstGeom prst="rect">
            <a:avLst/>
          </a:prstGeom>
        </p:spPr>
      </p:pic>
    </p:spTree>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SharePoint Search</a:t>
            </a:r>
            <a:endParaRPr lang="en-US" dirty="0"/>
          </a:p>
        </p:txBody>
      </p:sp>
      <p:sp>
        <p:nvSpPr>
          <p:cNvPr id="5" name="Rounded Rectangle 4"/>
          <p:cNvSpPr/>
          <p:nvPr/>
        </p:nvSpPr>
        <p:spPr bwMode="auto">
          <a:xfrm>
            <a:off x="290514" y="4980296"/>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Improved scale to meet any demand volume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Deployment-specific tuning for best results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Search-driven applications to enrich platform</a:t>
            </a:r>
          </a:p>
        </p:txBody>
      </p:sp>
      <p:sp>
        <p:nvSpPr>
          <p:cNvPr id="6" name="Rounded Rectangle 5"/>
          <p:cNvSpPr/>
          <p:nvPr/>
        </p:nvSpPr>
        <p:spPr bwMode="auto">
          <a:xfrm>
            <a:off x="341800" y="4975162"/>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Enterprise Deployment</a:t>
            </a:r>
          </a:p>
        </p:txBody>
      </p:sp>
      <p:sp>
        <p:nvSpPr>
          <p:cNvPr id="7" name="Rounded Rectangle 6"/>
          <p:cNvSpPr/>
          <p:nvPr/>
        </p:nvSpPr>
        <p:spPr bwMode="auto">
          <a:xfrm>
            <a:off x="290514" y="3249304"/>
            <a:ext cx="8853487"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Phonetic and multi-lingual for global relevance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Social connections driven by interests and expertise </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Secure access to content, whether internal or external</a:t>
            </a:r>
          </a:p>
        </p:txBody>
      </p:sp>
      <p:sp>
        <p:nvSpPr>
          <p:cNvPr id="8" name="Rounded Rectangle 7"/>
          <p:cNvSpPr/>
          <p:nvPr/>
        </p:nvSpPr>
        <p:spPr bwMode="auto">
          <a:xfrm>
            <a:off x="341800" y="3255900"/>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Knowledge Amplification</a:t>
            </a:r>
          </a:p>
        </p:txBody>
      </p:sp>
      <p:sp>
        <p:nvSpPr>
          <p:cNvPr id="9" name="Rounded Rectangle 8"/>
          <p:cNvSpPr/>
          <p:nvPr/>
        </p:nvSpPr>
        <p:spPr bwMode="auto">
          <a:xfrm>
            <a:off x="290514" y="1543050"/>
            <a:ext cx="8853487" cy="142875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Improved relevance based on usage and history</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Rich results-navigators for shorter search time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Support for 400+ content types and 85 languages</a:t>
            </a:r>
          </a:p>
        </p:txBody>
      </p:sp>
      <p:sp>
        <p:nvSpPr>
          <p:cNvPr id="10" name="Rounded Rectangle 9"/>
          <p:cNvSpPr/>
          <p:nvPr/>
        </p:nvSpPr>
        <p:spPr bwMode="auto">
          <a:xfrm>
            <a:off x="341800" y="1536637"/>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i="1" dirty="0">
                <a:solidFill>
                  <a:srgbClr val="FFFFFF"/>
                </a:solidFill>
                <a:effectLst>
                  <a:outerShdw blurRad="38100" dist="38100" dir="2700000" algn="tl">
                    <a:srgbClr val="000000">
                      <a:alpha val="43137"/>
                    </a:srgbClr>
                  </a:outerShdw>
                </a:effectLst>
              </a:rPr>
              <a:t>Better Answers, Faster</a:t>
            </a:r>
          </a:p>
        </p:txBody>
      </p:sp>
      <p:pic>
        <p:nvPicPr>
          <p:cNvPr id="13"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rot="10800000">
            <a:off x="8077200" y="230578"/>
            <a:ext cx="838737" cy="921543"/>
          </a:xfrm>
          <a:prstGeom prst="rect">
            <a:avLst/>
          </a:prstGeom>
          <a:noFill/>
        </p:spPr>
      </p:pic>
    </p:spTree>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erver3\restrict\ftp_root\clients\white_Whale\3-10035_GideonBibliowicz\SFP_Art\SharePoint_Pie\Resized\Pie_Icon_AllColors.png"/>
          <p:cNvPicPr>
            <a:picLocks noChangeAspect="1" noChangeArrowheads="1"/>
          </p:cNvPicPr>
          <p:nvPr/>
        </p:nvPicPr>
        <p:blipFill>
          <a:blip r:embed="rId3" cstate="print"/>
          <a:stretch>
            <a:fillRect/>
          </a:stretch>
        </p:blipFill>
        <p:spPr bwMode="auto">
          <a:xfrm rot="14302192">
            <a:off x="8013057" y="297547"/>
            <a:ext cx="933269" cy="893765"/>
          </a:xfrm>
          <a:prstGeom prst="rect">
            <a:avLst/>
          </a:prstGeom>
          <a:noFill/>
        </p:spPr>
      </p:pic>
      <p:sp>
        <p:nvSpPr>
          <p:cNvPr id="2" name="Title 1"/>
          <p:cNvSpPr>
            <a:spLocks noGrp="1"/>
          </p:cNvSpPr>
          <p:nvPr>
            <p:ph type="title"/>
          </p:nvPr>
        </p:nvSpPr>
        <p:spPr/>
        <p:txBody>
          <a:bodyPr/>
          <a:lstStyle/>
          <a:p>
            <a:r>
              <a:rPr lang="en-US" smtClean="0"/>
              <a:t>SharePoint Insights</a:t>
            </a:r>
            <a:endParaRPr lang="en-US" dirty="0"/>
          </a:p>
        </p:txBody>
      </p:sp>
      <p:sp>
        <p:nvSpPr>
          <p:cNvPr id="23" name="Rounded Rectangle 22"/>
          <p:cNvSpPr/>
          <p:nvPr/>
        </p:nvSpPr>
        <p:spPr bwMode="auto">
          <a:xfrm>
            <a:off x="341799" y="1626576"/>
            <a:ext cx="8802201"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Advanced analysis with Excel Services</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Richer data visualization and easy sharing</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Incorporation of LOB data in data analysis</a:t>
            </a:r>
          </a:p>
        </p:txBody>
      </p:sp>
      <p:sp>
        <p:nvSpPr>
          <p:cNvPr id="24" name="Rounded Rectangle 23"/>
          <p:cNvSpPr/>
          <p:nvPr/>
        </p:nvSpPr>
        <p:spPr bwMode="auto">
          <a:xfrm>
            <a:off x="341799" y="1622362"/>
            <a:ext cx="1772112"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dirty="0">
                <a:solidFill>
                  <a:srgbClr val="FFFFFF"/>
                </a:solidFill>
                <a:effectLst>
                  <a:outerShdw blurRad="38100" dist="38100" dir="2700000" algn="tl">
                    <a:srgbClr val="000000">
                      <a:alpha val="43137"/>
                    </a:srgbClr>
                  </a:outerShdw>
                </a:effectLst>
              </a:rPr>
              <a:t>Data interaction</a:t>
            </a:r>
          </a:p>
        </p:txBody>
      </p:sp>
      <p:sp>
        <p:nvSpPr>
          <p:cNvPr id="28" name="Rounded Rectangle 27"/>
          <p:cNvSpPr/>
          <p:nvPr/>
        </p:nvSpPr>
        <p:spPr bwMode="auto">
          <a:xfrm>
            <a:off x="341799" y="5105401"/>
            <a:ext cx="8802201" cy="1447801"/>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Drive accountability and alignment with scorecards</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Identify issues and opportunities with real-time access</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Improved API for richer extensibility </a:t>
            </a:r>
            <a:r>
              <a:rPr lang="en-US" sz="2000" i="1" dirty="0" smtClean="0">
                <a:solidFill>
                  <a:schemeClr val="tx1"/>
                </a:solidFill>
              </a:rPr>
              <a:t>and development</a:t>
            </a:r>
            <a:endParaRPr lang="en-US" sz="2000" i="1" dirty="0">
              <a:solidFill>
                <a:schemeClr val="tx1"/>
              </a:solidFill>
            </a:endParaRPr>
          </a:p>
        </p:txBody>
      </p:sp>
      <p:sp>
        <p:nvSpPr>
          <p:cNvPr id="29" name="Rounded Rectangle 28"/>
          <p:cNvSpPr/>
          <p:nvPr/>
        </p:nvSpPr>
        <p:spPr bwMode="auto">
          <a:xfrm>
            <a:off x="341799" y="5099963"/>
            <a:ext cx="1772112"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b="1" dirty="0">
                <a:solidFill>
                  <a:srgbClr val="FFFFFF"/>
                </a:solidFill>
                <a:effectLst>
                  <a:outerShdw blurRad="38100" dist="38100" dir="2700000" algn="tl">
                    <a:srgbClr val="000000">
                      <a:alpha val="43137"/>
                    </a:srgbClr>
                  </a:outerShdw>
                </a:effectLst>
              </a:rPr>
              <a:t>Organizational Effectiveness</a:t>
            </a:r>
          </a:p>
        </p:txBody>
      </p:sp>
      <p:sp>
        <p:nvSpPr>
          <p:cNvPr id="30" name="Rounded Rectangle 29"/>
          <p:cNvSpPr/>
          <p:nvPr/>
        </p:nvSpPr>
        <p:spPr bwMode="auto">
          <a:xfrm>
            <a:off x="341799" y="3352800"/>
            <a:ext cx="8802201" cy="144780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Powerful Self-Service capabilities and visualizations</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Compelling dashboards to drive business results</a:t>
            </a:r>
          </a:p>
          <a:p>
            <a:pPr marL="333375" indent="-333375" defTabSz="914363" fontAlgn="base">
              <a:lnSpc>
                <a:spcPct val="90000"/>
              </a:lnSpc>
              <a:spcBef>
                <a:spcPct val="20000"/>
              </a:spcBef>
              <a:spcAft>
                <a:spcPct val="0"/>
              </a:spcAft>
              <a:buClr>
                <a:srgbClr val="0C2E68"/>
              </a:buClr>
              <a:buSzPct val="85000"/>
              <a:buBlip>
                <a:blip r:embed="rId4"/>
              </a:buBlip>
              <a:defRPr sz="2000" i="1">
                <a:solidFill>
                  <a:srgbClr val="FFFFFF"/>
                </a:solidFill>
              </a:defRPr>
            </a:pPr>
            <a:r>
              <a:rPr lang="en-US" sz="2000" i="1" dirty="0">
                <a:solidFill>
                  <a:schemeClr val="tx1"/>
                </a:solidFill>
              </a:rPr>
              <a:t>Rich reports with access to millions of rows</a:t>
            </a:r>
          </a:p>
        </p:txBody>
      </p:sp>
      <p:sp>
        <p:nvSpPr>
          <p:cNvPr id="31" name="Rounded Rectangle 30"/>
          <p:cNvSpPr/>
          <p:nvPr/>
        </p:nvSpPr>
        <p:spPr bwMode="auto">
          <a:xfrm>
            <a:off x="341799" y="3354324"/>
            <a:ext cx="1772112"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000" b="1" i="1">
                <a:solidFill>
                  <a:srgbClr val="FFFFFF"/>
                </a:solidFill>
                <a:effectLst>
                  <a:outerShdw blurRad="38100" dist="38100" dir="2700000" algn="tl">
                    <a:srgbClr val="000000">
                      <a:alpha val="43137"/>
                    </a:srgbClr>
                  </a:outerShdw>
                </a:effectLst>
                <a:latin typeface="+mn-lt"/>
              </a:defRPr>
            </a:pPr>
            <a:r>
              <a:rPr lang="en-US" altLang="zh-CN" sz="2000" b="1" dirty="0">
                <a:solidFill>
                  <a:srgbClr val="FFFFFF"/>
                </a:solidFill>
                <a:effectLst>
                  <a:outerShdw blurRad="38100" dist="38100" dir="2700000" algn="tl">
                    <a:srgbClr val="000000">
                      <a:alpha val="43137"/>
                    </a:srgbClr>
                  </a:outerShdw>
                </a:effectLst>
              </a:rPr>
              <a:t>Decision Making</a:t>
            </a:r>
          </a:p>
        </p:txBody>
      </p:sp>
    </p:spTree>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a:spLocks/>
          </p:cNvSpPr>
          <p:nvPr/>
        </p:nvSpPr>
        <p:spPr bwMode="auto">
          <a:xfrm flipH="1">
            <a:off x="0" y="4676775"/>
            <a:ext cx="9144000" cy="2743200"/>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16000">
                <a:srgbClr val="000000">
                  <a:alpha val="79000"/>
                </a:srgbClr>
              </a:gs>
              <a:gs pos="78000">
                <a:srgbClr val="000000">
                  <a:alpha val="0"/>
                </a:srgbClr>
              </a:gs>
              <a:gs pos="100000">
                <a:srgbClr val="000000">
                  <a:alpha val="0"/>
                </a:srgb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bevelT w="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81623" tIns="40812" rIns="81623" bIns="40812" anchor="ctr"/>
          <a:lstStyle/>
          <a:p>
            <a:pPr algn="ctr" defTabSz="1087825" fontAlgn="base">
              <a:lnSpc>
                <a:spcPct val="80000"/>
              </a:lnSpc>
              <a:spcBef>
                <a:spcPct val="0"/>
              </a:spcBef>
              <a:spcAft>
                <a:spcPct val="0"/>
              </a:spcAft>
              <a:defRPr/>
            </a:pPr>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19" name="Freeform 6"/>
          <p:cNvSpPr>
            <a:spLocks/>
          </p:cNvSpPr>
          <p:nvPr/>
        </p:nvSpPr>
        <p:spPr bwMode="auto">
          <a:xfrm>
            <a:off x="4114801" y="2371725"/>
            <a:ext cx="5029200" cy="4876800"/>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16000">
                <a:srgbClr val="000000">
                  <a:alpha val="79000"/>
                </a:srgbClr>
              </a:gs>
              <a:gs pos="78000">
                <a:srgbClr val="000000">
                  <a:alpha val="0"/>
                </a:srgbClr>
              </a:gs>
              <a:gs pos="100000">
                <a:srgbClr val="000000">
                  <a:alpha val="0"/>
                </a:srgb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81623" tIns="40812" rIns="81623" bIns="40812" anchor="ctr"/>
          <a:lstStyle/>
          <a:p>
            <a:pPr algn="ctr" defTabSz="1087825" fontAlgn="base">
              <a:lnSpc>
                <a:spcPct val="80000"/>
              </a:lnSpc>
              <a:spcBef>
                <a:spcPct val="0"/>
              </a:spcBef>
              <a:spcAft>
                <a:spcPct val="0"/>
              </a:spcAft>
              <a:defRPr/>
            </a:pPr>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341799" y="5103495"/>
            <a:ext cx="8803249" cy="1435608"/>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Sandboxed Solutions for self-service and fast installation</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Platform stability with resource quota-management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Standards support for integration and accessibility</a:t>
            </a:r>
          </a:p>
        </p:txBody>
      </p:sp>
      <p:sp>
        <p:nvSpPr>
          <p:cNvPr id="12" name="Rounded Rectangle 11"/>
          <p:cNvSpPr/>
          <p:nvPr/>
        </p:nvSpPr>
        <p:spPr bwMode="auto">
          <a:xfrm>
            <a:off x="341799" y="5094351"/>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Solution Deployment</a:t>
            </a:r>
          </a:p>
        </p:txBody>
      </p:sp>
      <p:sp>
        <p:nvSpPr>
          <p:cNvPr id="13" name="Rounded Rectangle 12"/>
          <p:cNvSpPr/>
          <p:nvPr/>
        </p:nvSpPr>
        <p:spPr bwMode="auto">
          <a:xfrm>
            <a:off x="341760" y="3365183"/>
            <a:ext cx="8802240" cy="1435608"/>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i="1" dirty="0">
                <a:solidFill>
                  <a:schemeClr val="tx1"/>
                </a:solidFill>
              </a:rPr>
              <a:t>Business Connectivity Services for LOB data exchange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i="1" dirty="0">
                <a:solidFill>
                  <a:schemeClr val="tx1"/>
                </a:solidFill>
              </a:rPr>
              <a:t>LOB data in Outlook, Word &amp; Workspace without code</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i="1" dirty="0">
                <a:solidFill>
                  <a:schemeClr val="tx1"/>
                </a:solidFill>
              </a:rPr>
              <a:t>SharePoint data exposed through web services &amp; APIs </a:t>
            </a:r>
          </a:p>
        </p:txBody>
      </p:sp>
      <p:sp>
        <p:nvSpPr>
          <p:cNvPr id="14" name="Rounded Rectangle 13"/>
          <p:cNvSpPr/>
          <p:nvPr/>
        </p:nvSpPr>
        <p:spPr bwMode="auto">
          <a:xfrm>
            <a:off x="341799" y="3356039"/>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Data Connectivity</a:t>
            </a:r>
          </a:p>
        </p:txBody>
      </p:sp>
      <p:sp>
        <p:nvSpPr>
          <p:cNvPr id="15" name="Rounded Rectangle 14"/>
          <p:cNvSpPr/>
          <p:nvPr/>
        </p:nvSpPr>
        <p:spPr bwMode="auto">
          <a:xfrm>
            <a:off x="341760" y="1619250"/>
            <a:ext cx="8802240" cy="1453896"/>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Enhanced toolset for end-user solutions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Process automation and data validation with Forms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Visio services integration for data visualization</a:t>
            </a:r>
          </a:p>
        </p:txBody>
      </p:sp>
      <p:sp>
        <p:nvSpPr>
          <p:cNvPr id="16" name="Rounded Rectangle 15"/>
          <p:cNvSpPr/>
          <p:nvPr/>
        </p:nvSpPr>
        <p:spPr bwMode="auto">
          <a:xfrm>
            <a:off x="341799" y="1619250"/>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User-Driven Solutions</a:t>
            </a:r>
          </a:p>
        </p:txBody>
      </p:sp>
      <p:sp>
        <p:nvSpPr>
          <p:cNvPr id="37" name="Title 1"/>
          <p:cNvSpPr>
            <a:spLocks noGrp="1"/>
          </p:cNvSpPr>
          <p:nvPr>
            <p:ph type="title"/>
          </p:nvPr>
        </p:nvSpPr>
        <p:spPr>
          <a:xfrm>
            <a:off x="228600" y="228602"/>
            <a:ext cx="8382000" cy="664797"/>
          </a:xfrm>
        </p:spPr>
        <p:txBody>
          <a:bodyPr>
            <a:normAutofit/>
          </a:bodyPr>
          <a:lstStyle/>
          <a:p>
            <a:r>
              <a:rPr lang="en-US" dirty="0"/>
              <a:t>SharePoint Composites</a:t>
            </a:r>
          </a:p>
        </p:txBody>
      </p:sp>
      <p:pic>
        <p:nvPicPr>
          <p:cNvPr id="20"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rot="17990152">
            <a:off x="8014778" y="199879"/>
            <a:ext cx="933269" cy="886063"/>
          </a:xfrm>
          <a:prstGeom prst="rect">
            <a:avLst/>
          </a:prstGeom>
          <a:noFill/>
        </p:spPr>
      </p:pic>
    </p:spTree>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a:spLocks/>
          </p:cNvSpPr>
          <p:nvPr/>
        </p:nvSpPr>
        <p:spPr bwMode="auto">
          <a:xfrm flipH="1">
            <a:off x="0" y="4267200"/>
            <a:ext cx="9144000" cy="2743200"/>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16000">
                <a:srgbClr val="000000">
                  <a:alpha val="79000"/>
                </a:srgbClr>
              </a:gs>
              <a:gs pos="78000">
                <a:srgbClr val="000000">
                  <a:alpha val="0"/>
                </a:srgbClr>
              </a:gs>
              <a:gs pos="100000">
                <a:srgbClr val="000000">
                  <a:alpha val="0"/>
                </a:srgb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bevelT w="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81623" tIns="40812" rIns="81623" bIns="40812" anchor="ctr"/>
          <a:lstStyle/>
          <a:p>
            <a:pPr algn="ctr" defTabSz="1087825" fontAlgn="base">
              <a:lnSpc>
                <a:spcPct val="80000"/>
              </a:lnSpc>
              <a:spcBef>
                <a:spcPct val="0"/>
              </a:spcBef>
              <a:spcAft>
                <a:spcPct val="0"/>
              </a:spcAft>
              <a:defRPr/>
            </a:pPr>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19" name="Freeform 6"/>
          <p:cNvSpPr>
            <a:spLocks/>
          </p:cNvSpPr>
          <p:nvPr/>
        </p:nvSpPr>
        <p:spPr bwMode="auto">
          <a:xfrm>
            <a:off x="4114801" y="2238375"/>
            <a:ext cx="5029200" cy="4876800"/>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16000">
                <a:srgbClr val="000000">
                  <a:alpha val="79000"/>
                </a:srgbClr>
              </a:gs>
              <a:gs pos="78000">
                <a:srgbClr val="000000">
                  <a:alpha val="0"/>
                </a:srgbClr>
              </a:gs>
              <a:gs pos="100000">
                <a:srgbClr val="000000">
                  <a:alpha val="0"/>
                </a:srgbClr>
              </a:gs>
            </a:gsLst>
            <a:lin ang="5400000" scaled="1"/>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81623" tIns="40812" rIns="81623" bIns="40812" anchor="ctr"/>
          <a:lstStyle/>
          <a:p>
            <a:pPr algn="ctr" defTabSz="1087825" fontAlgn="base">
              <a:lnSpc>
                <a:spcPct val="80000"/>
              </a:lnSpc>
              <a:spcBef>
                <a:spcPct val="0"/>
              </a:spcBef>
              <a:spcAft>
                <a:spcPct val="0"/>
              </a:spcAft>
              <a:defRPr/>
            </a:pPr>
            <a:endParaRPr lang="en-US" dirty="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341798" y="5060823"/>
            <a:ext cx="8816489" cy="1435608"/>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Enterprise-wide management capabilities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Robust installation and predictable upgrade process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Higher availability with better patch management</a:t>
            </a:r>
          </a:p>
        </p:txBody>
      </p:sp>
      <p:sp>
        <p:nvSpPr>
          <p:cNvPr id="12" name="Rounded Rectangle 11"/>
          <p:cNvSpPr/>
          <p:nvPr/>
        </p:nvSpPr>
        <p:spPr bwMode="auto">
          <a:xfrm>
            <a:off x="341799" y="5051679"/>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IT Productivity</a:t>
            </a:r>
          </a:p>
        </p:txBody>
      </p:sp>
      <p:sp>
        <p:nvSpPr>
          <p:cNvPr id="13" name="Rounded Rectangle 12"/>
          <p:cNvSpPr/>
          <p:nvPr/>
        </p:nvSpPr>
        <p:spPr bwMode="auto">
          <a:xfrm>
            <a:off x="341798" y="3341561"/>
            <a:ext cx="8816489" cy="1435608"/>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tabLst>
                <a:tab pos="2855913" algn="l"/>
              </a:tabLst>
              <a:defRPr sz="2000" i="1">
                <a:solidFill>
                  <a:srgbClr val="FFFFFF"/>
                </a:solidFill>
              </a:defRPr>
            </a:pPr>
            <a:r>
              <a:rPr lang="en-US" sz="2000" i="1" dirty="0">
                <a:solidFill>
                  <a:schemeClr val="tx1"/>
                </a:solidFill>
              </a:rPr>
              <a:t>Collaboration across Intranet, Extranet and Internet</a:t>
            </a:r>
          </a:p>
          <a:p>
            <a:pPr marL="333375" indent="-333375" defTabSz="914363" fontAlgn="base">
              <a:lnSpc>
                <a:spcPct val="90000"/>
              </a:lnSpc>
              <a:spcBef>
                <a:spcPct val="20000"/>
              </a:spcBef>
              <a:spcAft>
                <a:spcPct val="0"/>
              </a:spcAft>
              <a:buClr>
                <a:srgbClr val="0C2E68"/>
              </a:buClr>
              <a:buSzPct val="85000"/>
              <a:buBlip>
                <a:blip r:embed="rId3"/>
              </a:buBlip>
              <a:tabLst>
                <a:tab pos="2855913" algn="l"/>
              </a:tabLst>
              <a:defRPr sz="2000" i="1">
                <a:solidFill>
                  <a:srgbClr val="FFFFFF"/>
                </a:solidFill>
              </a:defRPr>
            </a:pPr>
            <a:r>
              <a:rPr lang="en-US" sz="2000" i="1" dirty="0">
                <a:solidFill>
                  <a:schemeClr val="tx1"/>
                </a:solidFill>
              </a:rPr>
              <a:t>On-premise and/or hosted options</a:t>
            </a:r>
          </a:p>
          <a:p>
            <a:pPr marL="333375" indent="-333375" defTabSz="914363" fontAlgn="base">
              <a:lnSpc>
                <a:spcPct val="90000"/>
              </a:lnSpc>
              <a:spcBef>
                <a:spcPct val="20000"/>
              </a:spcBef>
              <a:spcAft>
                <a:spcPct val="0"/>
              </a:spcAft>
              <a:buClr>
                <a:srgbClr val="0C2E68"/>
              </a:buClr>
              <a:buSzPct val="85000"/>
              <a:buBlip>
                <a:blip r:embed="rId3"/>
              </a:buBlip>
              <a:tabLst>
                <a:tab pos="2855913" algn="l"/>
              </a:tabLst>
              <a:defRPr sz="2000" i="1">
                <a:solidFill>
                  <a:srgbClr val="FFFFFF"/>
                </a:solidFill>
              </a:defRPr>
            </a:pPr>
            <a:r>
              <a:rPr lang="en-US" sz="2000" i="1" dirty="0">
                <a:solidFill>
                  <a:schemeClr val="tx1"/>
                </a:solidFill>
              </a:rPr>
              <a:t>Data storage inside and outside the SharePoint DB</a:t>
            </a:r>
          </a:p>
        </p:txBody>
      </p:sp>
      <p:sp>
        <p:nvSpPr>
          <p:cNvPr id="14" name="Rounded Rectangle 13"/>
          <p:cNvSpPr/>
          <p:nvPr/>
        </p:nvSpPr>
        <p:spPr bwMode="auto">
          <a:xfrm>
            <a:off x="341799" y="3332417"/>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Deployment Flexibility</a:t>
            </a:r>
          </a:p>
        </p:txBody>
      </p:sp>
      <p:sp>
        <p:nvSpPr>
          <p:cNvPr id="15" name="Rounded Rectangle 14"/>
          <p:cNvSpPr/>
          <p:nvPr/>
        </p:nvSpPr>
        <p:spPr bwMode="auto">
          <a:xfrm>
            <a:off x="341798" y="1614678"/>
            <a:ext cx="8816489" cy="1433322"/>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i="1" dirty="0">
                <a:solidFill>
                  <a:schemeClr val="tx1"/>
                </a:solidFill>
              </a:rPr>
              <a:t>Terabytes</a:t>
            </a:r>
            <a:r>
              <a:rPr lang="en-US" sz="2000" i="1" dirty="0">
                <a:solidFill>
                  <a:schemeClr val="tx1"/>
                </a:solidFill>
              </a:rPr>
              <a:t> of data and multi-million item lists</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Improved Platform resiliency and redundancy</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Advanced back-up, restore and disaster recovery</a:t>
            </a:r>
          </a:p>
        </p:txBody>
      </p:sp>
      <p:sp>
        <p:nvSpPr>
          <p:cNvPr id="16" name="Rounded Rectangle 15"/>
          <p:cNvSpPr/>
          <p:nvPr/>
        </p:nvSpPr>
        <p:spPr bwMode="auto">
          <a:xfrm>
            <a:off x="341799" y="1614678"/>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Scale with Governance</a:t>
            </a:r>
          </a:p>
        </p:txBody>
      </p:sp>
      <p:pic>
        <p:nvPicPr>
          <p:cNvPr id="22"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a:off x="8077200" y="238125"/>
            <a:ext cx="832185" cy="914400"/>
          </a:xfrm>
          <a:prstGeom prst="rect">
            <a:avLst/>
          </a:prstGeom>
          <a:noFill/>
        </p:spPr>
      </p:pic>
      <p:sp>
        <p:nvSpPr>
          <p:cNvPr id="2" name="Title 1"/>
          <p:cNvSpPr>
            <a:spLocks noGrp="1"/>
          </p:cNvSpPr>
          <p:nvPr>
            <p:ph type="title"/>
          </p:nvPr>
        </p:nvSpPr>
        <p:spPr/>
        <p:txBody>
          <a:bodyPr/>
          <a:lstStyle/>
          <a:p>
            <a:r>
              <a:rPr lang="en-US" smtClean="0"/>
              <a:t>IT Pro Investments</a:t>
            </a:r>
            <a:endParaRPr lang="en-US" dirty="0"/>
          </a:p>
        </p:txBody>
      </p:sp>
    </p:spTree>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Developer Investments</a:t>
            </a:r>
            <a:endParaRPr lang="en-US" dirty="0"/>
          </a:p>
        </p:txBody>
      </p:sp>
      <p:sp>
        <p:nvSpPr>
          <p:cNvPr id="28" name="Rounded Rectangle 27"/>
          <p:cNvSpPr/>
          <p:nvPr/>
        </p:nvSpPr>
        <p:spPr bwMode="auto">
          <a:xfrm>
            <a:off x="341799" y="5067300"/>
            <a:ext cx="8880111" cy="1419226"/>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Standardized WSP Package Deployment</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SharePoint Online shared solution hosting</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Install on Vista SP1 or Windows 7 for Developers only</a:t>
            </a:r>
          </a:p>
        </p:txBody>
      </p:sp>
      <p:sp>
        <p:nvSpPr>
          <p:cNvPr id="8" name="Rounded Rectangle 7"/>
          <p:cNvSpPr/>
          <p:nvPr/>
        </p:nvSpPr>
        <p:spPr bwMode="auto">
          <a:xfrm>
            <a:off x="340088" y="3343275"/>
            <a:ext cx="8880111" cy="1428750"/>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Rich solution UI with Silverlight, XSLT View, Clean HTML </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Data Foundation – Relationships, Lookup</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Better programmability with LINQ, Client API</a:t>
            </a:r>
          </a:p>
        </p:txBody>
      </p:sp>
      <p:sp>
        <p:nvSpPr>
          <p:cNvPr id="11" name="Rounded Rectangle 10"/>
          <p:cNvSpPr/>
          <p:nvPr/>
        </p:nvSpPr>
        <p:spPr bwMode="auto">
          <a:xfrm>
            <a:off x="335844" y="1618869"/>
            <a:ext cx="8808157" cy="1419606"/>
          </a:xfrm>
          <a:prstGeom prst="roundRect">
            <a:avLst>
              <a:gd name="adj" fmla="val 11745"/>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2560320" tIns="91440" rIns="0" bIns="0" numCol="1" rtlCol="0" anchor="ctr" anchorCtr="0" compatLnSpc="1">
            <a:prstTxWarp prst="textNoShape">
              <a:avLst/>
            </a:prstTxWarp>
            <a:noAutofit/>
          </a:bodyPr>
          <a:lstStyle/>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Rapidly develop solutions with Visual Studio 2010</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Application Lifecycle Management &amp; Team </a:t>
            </a:r>
            <a:r>
              <a:rPr lang="en-US" sz="2000" i="1" dirty="0" err="1">
                <a:solidFill>
                  <a:schemeClr val="tx1"/>
                </a:solidFill>
              </a:rPr>
              <a:t>Dev</a:t>
            </a:r>
            <a:r>
              <a:rPr lang="en-US" sz="2000" i="1" dirty="0">
                <a:solidFill>
                  <a:schemeClr val="tx1"/>
                </a:solidFill>
              </a:rPr>
              <a:t> </a:t>
            </a:r>
          </a:p>
          <a:p>
            <a:pPr marL="333375" indent="-333375" defTabSz="914363" fontAlgn="base">
              <a:lnSpc>
                <a:spcPct val="90000"/>
              </a:lnSpc>
              <a:spcBef>
                <a:spcPct val="20000"/>
              </a:spcBef>
              <a:spcAft>
                <a:spcPct val="0"/>
              </a:spcAft>
              <a:buClr>
                <a:srgbClr val="0C2E68"/>
              </a:buClr>
              <a:buSzPct val="85000"/>
              <a:buBlip>
                <a:blip r:embed="rId3"/>
              </a:buBlip>
              <a:defRPr sz="2000" i="1">
                <a:solidFill>
                  <a:srgbClr val="FFFFFF"/>
                </a:solidFill>
              </a:defRPr>
            </a:pPr>
            <a:r>
              <a:rPr lang="en-US" sz="2000" i="1" dirty="0">
                <a:solidFill>
                  <a:schemeClr val="tx1"/>
                </a:solidFill>
              </a:rPr>
              <a:t>Solution quality improved with debugging tools </a:t>
            </a:r>
          </a:p>
        </p:txBody>
      </p:sp>
      <p:sp>
        <p:nvSpPr>
          <p:cNvPr id="15" name="Rounded Rectangle 14"/>
          <p:cNvSpPr/>
          <p:nvPr/>
        </p:nvSpPr>
        <p:spPr bwMode="auto">
          <a:xfrm>
            <a:off x="341799" y="5051679"/>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smtClean="0">
                <a:solidFill>
                  <a:srgbClr val="FFFFFF"/>
                </a:solidFill>
                <a:effectLst>
                  <a:outerShdw blurRad="38100" dist="38100" dir="2700000" algn="tl">
                    <a:srgbClr val="000000">
                      <a:alpha val="43137"/>
                    </a:srgbClr>
                  </a:outerShdw>
                </a:effectLst>
              </a:rPr>
              <a:t>Solution Hosting </a:t>
            </a:r>
            <a:endParaRPr lang="en-US" altLang="zh-CN" sz="2000" b="1" i="1" dirty="0">
              <a:solidFill>
                <a:srgbClr val="FFFFFF"/>
              </a:solidFill>
              <a:effectLst>
                <a:outerShdw blurRad="38100" dist="38100" dir="2700000" algn="tl">
                  <a:srgbClr val="000000">
                    <a:alpha val="43137"/>
                  </a:srgbClr>
                </a:outerShdw>
              </a:effectLst>
            </a:endParaRPr>
          </a:p>
        </p:txBody>
      </p:sp>
      <p:sp>
        <p:nvSpPr>
          <p:cNvPr id="16" name="Rounded Rectangle 15"/>
          <p:cNvSpPr/>
          <p:nvPr/>
        </p:nvSpPr>
        <p:spPr bwMode="auto">
          <a:xfrm>
            <a:off x="341799" y="3332417"/>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a:solidFill>
                  <a:srgbClr val="FFFFFF"/>
                </a:solidFill>
                <a:effectLst>
                  <a:outerShdw blurRad="38100" dist="38100" dir="2700000" algn="tl">
                    <a:srgbClr val="000000">
                      <a:alpha val="43137"/>
                    </a:srgbClr>
                  </a:outerShdw>
                </a:effectLst>
              </a:rPr>
              <a:t>Deployment </a:t>
            </a:r>
            <a:r>
              <a:rPr lang="en-US" altLang="zh-CN" sz="2000" b="1" i="1" dirty="0" smtClean="0">
                <a:solidFill>
                  <a:srgbClr val="FFFFFF"/>
                </a:solidFill>
                <a:effectLst>
                  <a:outerShdw blurRad="38100" dist="38100" dir="2700000" algn="tl">
                    <a:srgbClr val="000000">
                      <a:alpha val="43137"/>
                    </a:srgbClr>
                  </a:outerShdw>
                </a:effectLst>
              </a:rPr>
              <a:t>Platform</a:t>
            </a:r>
            <a:endParaRPr lang="en-US" altLang="zh-CN" sz="2000" b="1" i="1" dirty="0">
              <a:solidFill>
                <a:srgbClr val="FFFFFF"/>
              </a:solidFill>
              <a:effectLst>
                <a:outerShdw blurRad="38100" dist="38100" dir="2700000" algn="tl">
                  <a:srgbClr val="000000">
                    <a:alpha val="43137"/>
                  </a:srgbClr>
                </a:outerShdw>
              </a:effectLst>
            </a:endParaRPr>
          </a:p>
        </p:txBody>
      </p:sp>
      <p:sp>
        <p:nvSpPr>
          <p:cNvPr id="17" name="Rounded Rectangle 16"/>
          <p:cNvSpPr/>
          <p:nvPr/>
        </p:nvSpPr>
        <p:spPr bwMode="auto">
          <a:xfrm>
            <a:off x="341799" y="1614678"/>
            <a:ext cx="1772111" cy="1453896"/>
          </a:xfrm>
          <a:prstGeom prst="roundRect">
            <a:avLst>
              <a:gd name="adj" fmla="val 8473"/>
            </a:avLst>
          </a:prstGeom>
          <a:gradFill flip="none" rotWithShape="1">
            <a:gsLst>
              <a:gs pos="0">
                <a:schemeClr val="bg2">
                  <a:lumMod val="90000"/>
                </a:schemeClr>
              </a:gs>
              <a:gs pos="21000">
                <a:srgbClr val="76B6EA"/>
              </a:gs>
              <a:gs pos="44000">
                <a:srgbClr val="1653C0"/>
              </a:gs>
              <a:gs pos="100000">
                <a:srgbClr val="1653C0"/>
              </a:gs>
            </a:gsLst>
            <a:lin ang="4200000" scaled="0"/>
            <a:tileRect/>
          </a:gradFill>
          <a:ln w="9525" cap="flat" cmpd="sng" algn="ctr">
            <a:noFill/>
            <a:prstDash val="solid"/>
            <a:round/>
            <a:headEnd type="none" w="med" len="med"/>
            <a:tailEnd type="none" w="med" len="med"/>
          </a:ln>
          <a:effectLst>
            <a:outerShdw blurRad="508000" sx="102000" sy="102000" algn="ctr" rotWithShape="0">
              <a:prstClr val="black"/>
            </a:outerShdw>
          </a:effectLst>
        </p:spPr>
        <p:txBody>
          <a:bodyPr vert="horz" wrap="square" lIns="91440" tIns="45720" rIns="91440" bIns="45720" numCol="1" rtlCol="0" anchor="ctr" anchorCtr="0" compatLnSpc="1">
            <a:prstTxWarp prst="textNoShape">
              <a:avLst/>
            </a:prstTxWarp>
            <a:flatTx/>
          </a:bodyPr>
          <a:lstStyle/>
          <a:p>
            <a:pPr algn="ctr" defTabSz="-13873163" eaLnBrk="0" fontAlgn="base" hangingPunct="0">
              <a:lnSpc>
                <a:spcPct val="90000"/>
              </a:lnSpc>
              <a:spcBef>
                <a:spcPct val="30000"/>
              </a:spcBef>
              <a:spcAft>
                <a:spcPct val="0"/>
              </a:spcAft>
              <a:buClr>
                <a:srgbClr val="0C2E68"/>
              </a:buClr>
              <a:buSzPct val="85000"/>
              <a:defRPr sz="2200">
                <a:gradFill flip="none" rotWithShape="1">
                  <a:gsLst>
                    <a:gs pos="0">
                      <a:srgbClr val="444445"/>
                    </a:gs>
                    <a:gs pos="100000">
                      <a:srgbClr val="444445"/>
                    </a:gs>
                  </a:gsLst>
                  <a:lin ang="2700000" scaled="1"/>
                  <a:tileRect/>
                </a:gradFill>
                <a:effectLst>
                  <a:outerShdw blurRad="38100" dist="38100" dir="2700000" algn="tl">
                    <a:srgbClr val="000000">
                      <a:alpha val="43137"/>
                    </a:srgbClr>
                  </a:outerShdw>
                </a:effectLst>
              </a:defRPr>
            </a:pPr>
            <a:r>
              <a:rPr lang="en-US" altLang="zh-CN" sz="2000" b="1" i="1" dirty="0" smtClean="0">
                <a:solidFill>
                  <a:srgbClr val="FFFFFF"/>
                </a:solidFill>
                <a:effectLst>
                  <a:outerShdw blurRad="38100" dist="38100" dir="2700000" algn="tl">
                    <a:srgbClr val="000000">
                      <a:alpha val="43137"/>
                    </a:srgbClr>
                  </a:outerShdw>
                </a:effectLst>
              </a:rPr>
              <a:t>Developer</a:t>
            </a:r>
            <a:br>
              <a:rPr lang="en-US" altLang="zh-CN" sz="2000" b="1" i="1" dirty="0" smtClean="0">
                <a:solidFill>
                  <a:srgbClr val="FFFFFF"/>
                </a:solidFill>
                <a:effectLst>
                  <a:outerShdw blurRad="38100" dist="38100" dir="2700000" algn="tl">
                    <a:srgbClr val="000000">
                      <a:alpha val="43137"/>
                    </a:srgbClr>
                  </a:outerShdw>
                </a:effectLst>
              </a:rPr>
            </a:br>
            <a:r>
              <a:rPr lang="en-US" altLang="zh-CN" sz="2000" b="1" i="1" dirty="0" smtClean="0">
                <a:solidFill>
                  <a:srgbClr val="FFFFFF"/>
                </a:solidFill>
                <a:effectLst>
                  <a:outerShdw blurRad="38100" dist="38100" dir="2700000" algn="tl">
                    <a:srgbClr val="000000">
                      <a:alpha val="43137"/>
                    </a:srgbClr>
                  </a:outerShdw>
                </a:effectLst>
              </a:rPr>
              <a:t>Productivity</a:t>
            </a:r>
            <a:endParaRPr lang="en-US" altLang="zh-CN" sz="2000" b="1" i="1" dirty="0">
              <a:solidFill>
                <a:srgbClr val="FFFFFF"/>
              </a:solidFill>
              <a:effectLst>
                <a:outerShdw blurRad="38100" dist="38100" dir="2700000" algn="tl">
                  <a:srgbClr val="000000">
                    <a:alpha val="43137"/>
                  </a:srgbClr>
                </a:outerShdw>
              </a:effectLst>
            </a:endParaRPr>
          </a:p>
        </p:txBody>
      </p:sp>
      <p:pic>
        <p:nvPicPr>
          <p:cNvPr id="18" name="Picture 2" descr="\\server3\restrict\ftp_root\clients\white_Whale\3-10035_GideonBibliowicz\SFP_Art\SharePoint_Pie\Resized\Pie_Icon_AllColors.png"/>
          <p:cNvPicPr>
            <a:picLocks noChangeAspect="1" noChangeArrowheads="1"/>
          </p:cNvPicPr>
          <p:nvPr/>
        </p:nvPicPr>
        <p:blipFill>
          <a:blip r:embed="rId4" cstate="print"/>
          <a:stretch>
            <a:fillRect/>
          </a:stretch>
        </p:blipFill>
        <p:spPr bwMode="auto">
          <a:xfrm>
            <a:off x="8077200" y="238125"/>
            <a:ext cx="832185" cy="914400"/>
          </a:xfrm>
          <a:prstGeom prst="rect">
            <a:avLst/>
          </a:prstGeom>
          <a:noFill/>
        </p:spPr>
      </p:pic>
    </p:spTree>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381000" y="230188"/>
            <a:ext cx="8382000" cy="997196"/>
          </a:xfrm>
        </p:spPr>
        <p:txBody>
          <a:bodyPr/>
          <a:lstStyle/>
          <a:p>
            <a:r>
              <a:rPr lang="en-US" dirty="0" smtClean="0"/>
              <a:t>Microsoft SharePoint 2010</a:t>
            </a:r>
            <a:br>
              <a:rPr lang="en-US" dirty="0" smtClean="0"/>
            </a:br>
            <a:r>
              <a:rPr lang="en-US" sz="2400" spc="-100" dirty="0">
                <a:solidFill>
                  <a:schemeClr val="tx1"/>
                </a:solidFill>
              </a:rPr>
              <a:t>The</a:t>
            </a:r>
            <a:r>
              <a:rPr lang="en-US" sz="2400" spc="-100" dirty="0">
                <a:gradFill>
                  <a:gsLst>
                    <a:gs pos="50000">
                      <a:schemeClr val="bg1"/>
                    </a:gs>
                    <a:gs pos="100000">
                      <a:schemeClr val="bg1"/>
                    </a:gs>
                  </a:gsLst>
                  <a:path path="circle">
                    <a:fillToRect l="50000" t="50000" r="50000" b="50000"/>
                  </a:path>
                </a:gradFill>
              </a:rPr>
              <a:t> </a:t>
            </a:r>
            <a:r>
              <a:rPr lang="en-US" sz="2400" spc="-100" dirty="0">
                <a:solidFill>
                  <a:schemeClr val="accent2"/>
                </a:solidFill>
              </a:rPr>
              <a:t>Business Collaboration Platform</a:t>
            </a:r>
            <a:r>
              <a:rPr lang="en-US" sz="2400" spc="-100" dirty="0">
                <a:gradFill>
                  <a:gsLst>
                    <a:gs pos="50000">
                      <a:schemeClr val="bg1"/>
                    </a:gs>
                    <a:gs pos="100000">
                      <a:schemeClr val="bg1"/>
                    </a:gs>
                  </a:gsLst>
                  <a:path path="circle">
                    <a:fillToRect l="50000" t="50000" r="50000" b="50000"/>
                  </a:path>
                </a:gradFill>
              </a:rPr>
              <a:t> </a:t>
            </a:r>
            <a:r>
              <a:rPr lang="en-US" sz="2400" spc="-100" dirty="0">
                <a:solidFill>
                  <a:schemeClr val="tx1"/>
                </a:solidFill>
              </a:rPr>
              <a:t>for the Enterprise and the Web</a:t>
            </a:r>
          </a:p>
        </p:txBody>
      </p:sp>
      <p:grpSp>
        <p:nvGrpSpPr>
          <p:cNvPr id="2" name="Group 24"/>
          <p:cNvGrpSpPr/>
          <p:nvPr/>
        </p:nvGrpSpPr>
        <p:grpSpPr>
          <a:xfrm>
            <a:off x="3696790" y="2971802"/>
            <a:ext cx="6096000" cy="1663505"/>
            <a:chOff x="3657600" y="3060895"/>
            <a:chExt cx="5486400" cy="1663505"/>
          </a:xfrm>
        </p:grpSpPr>
        <p:sp>
          <p:nvSpPr>
            <p:cNvPr id="33" name="Rectangle 32"/>
            <p:cNvSpPr/>
            <p:nvPr/>
          </p:nvSpPr>
          <p:spPr bwMode="auto">
            <a:xfrm>
              <a:off x="3657600" y="3060895"/>
              <a:ext cx="5486400" cy="411480"/>
            </a:xfrm>
            <a:prstGeom prst="rect">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365760" tIns="18288" rIns="0" bIns="0" numCol="1" rtlCol="0" anchor="ctr" anchorCtr="0" compatLnSpc="1">
              <a:prstTxWarp prst="textNoShape">
                <a:avLst/>
              </a:prstTxWarp>
              <a:noAutofit/>
            </a:bodyPr>
            <a:lstStyle/>
            <a:p>
              <a:pPr fontAlgn="base">
                <a:lnSpc>
                  <a:spcPct val="90000"/>
                </a:lnSpc>
                <a:spcBef>
                  <a:spcPct val="0"/>
                </a:spcBef>
                <a:spcAft>
                  <a:spcPts val="1458"/>
                </a:spcAft>
                <a:defRPr/>
              </a:pPr>
              <a:r>
                <a:rPr lang="en-US" sz="2400" i="1" spc="-50" dirty="0">
                  <a:ln w="3175">
                    <a:noFill/>
                  </a:ln>
                  <a:solidFill>
                    <a:srgbClr val="FFFFFF"/>
                  </a:solidFill>
                  <a:cs typeface="Arial" charset="0"/>
                </a:rPr>
                <a:t>Connect and Empower People</a:t>
              </a:r>
              <a:endParaRPr lang="en-US" altLang="zh-CN" sz="2400" i="1" spc="-50" dirty="0">
                <a:solidFill>
                  <a:srgbClr val="FFFFFF"/>
                </a:solidFill>
                <a:latin typeface="Segoe Semibold" pitchFamily="34" charset="0"/>
              </a:endParaRPr>
            </a:p>
          </p:txBody>
        </p:sp>
        <p:sp>
          <p:nvSpPr>
            <p:cNvPr id="36" name="Rectangle 35"/>
            <p:cNvSpPr/>
            <p:nvPr/>
          </p:nvSpPr>
          <p:spPr bwMode="auto">
            <a:xfrm>
              <a:off x="3657600" y="3686907"/>
              <a:ext cx="5486400" cy="411480"/>
            </a:xfrm>
            <a:prstGeom prst="rect">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365760" tIns="18288" rIns="0" bIns="0" numCol="1" rtlCol="0" anchor="ctr" anchorCtr="0" compatLnSpc="1">
              <a:prstTxWarp prst="textNoShape">
                <a:avLst/>
              </a:prstTxWarp>
              <a:noAutofit/>
            </a:bodyPr>
            <a:lstStyle/>
            <a:p>
              <a:pPr fontAlgn="base">
                <a:lnSpc>
                  <a:spcPct val="90000"/>
                </a:lnSpc>
                <a:spcBef>
                  <a:spcPct val="0"/>
                </a:spcBef>
                <a:spcAft>
                  <a:spcPts val="1458"/>
                </a:spcAft>
                <a:defRPr/>
              </a:pPr>
              <a:r>
                <a:rPr lang="en-US" sz="2400" i="1" spc="-50" dirty="0">
                  <a:ln w="3175">
                    <a:noFill/>
                  </a:ln>
                  <a:solidFill>
                    <a:srgbClr val="FFFFFF"/>
                  </a:solidFill>
                  <a:cs typeface="Arial" charset="0"/>
                </a:rPr>
                <a:t>Cut Costs with a Unified Infrastructure</a:t>
              </a:r>
              <a:endParaRPr lang="en-US" sz="2200" i="1" spc="-50" dirty="0">
                <a:ln w="3175">
                  <a:noFill/>
                </a:ln>
                <a:solidFill>
                  <a:srgbClr val="FFFFFF"/>
                </a:solidFill>
                <a:cs typeface="Arial" charset="0"/>
              </a:endParaRPr>
            </a:p>
          </p:txBody>
        </p:sp>
        <p:sp>
          <p:nvSpPr>
            <p:cNvPr id="37" name="Rectangle 36"/>
            <p:cNvSpPr/>
            <p:nvPr/>
          </p:nvSpPr>
          <p:spPr bwMode="auto">
            <a:xfrm>
              <a:off x="3657600" y="4312920"/>
              <a:ext cx="5486400" cy="411480"/>
            </a:xfrm>
            <a:prstGeom prst="rect">
              <a:avLst/>
            </a:prstGeom>
            <a:gradFill>
              <a:gsLst>
                <a:gs pos="0">
                  <a:srgbClr val="000000">
                    <a:alpha val="40000"/>
                  </a:srgbClr>
                </a:gs>
                <a:gs pos="50000">
                  <a:srgbClr val="000000">
                    <a:alpha val="30000"/>
                  </a:srgbClr>
                </a:gs>
                <a:gs pos="100000">
                  <a:srgbClr val="000000">
                    <a:alpha val="0"/>
                  </a:srgbClr>
                </a:gs>
              </a:gsLst>
              <a:path path="circle">
                <a:fillToRect l="50000" t="50000" r="50000" b="50000"/>
              </a:path>
            </a:gradFill>
            <a:ln w="12700">
              <a:gradFill flip="none" rotWithShape="1">
                <a:gsLst>
                  <a:gs pos="0">
                    <a:srgbClr val="1C86F0"/>
                  </a:gs>
                  <a:gs pos="50000">
                    <a:srgbClr val="1C86F0">
                      <a:alpha val="59000"/>
                    </a:srgbClr>
                  </a:gs>
                  <a:gs pos="100000">
                    <a:schemeClr val="accent1">
                      <a:tint val="23500"/>
                      <a:satMod val="160000"/>
                      <a:alpha val="0"/>
                    </a:schemeClr>
                  </a:gs>
                </a:gsLst>
                <a:path path="circle">
                  <a:fillToRect l="50000" t="50000" r="50000" b="50000"/>
                </a:path>
                <a:tileRect/>
              </a:gradFill>
              <a:headEnd type="none" w="med" len="med"/>
              <a:tailEnd type="none" w="med" len="med"/>
            </a:ln>
            <a:effectLst/>
            <a:scene3d>
              <a:camera prst="perspectiveRight" fov="0">
                <a:rot lat="0" lon="21000000" rev="0"/>
              </a:camera>
              <a:lightRig rig="chilly" dir="t"/>
            </a:scene3d>
          </p:spPr>
          <p:style>
            <a:lnRef idx="2">
              <a:schemeClr val="accent5">
                <a:shade val="50000"/>
              </a:schemeClr>
            </a:lnRef>
            <a:fillRef idx="1">
              <a:schemeClr val="accent5"/>
            </a:fillRef>
            <a:effectRef idx="0">
              <a:schemeClr val="accent5"/>
            </a:effectRef>
            <a:fontRef idx="minor">
              <a:schemeClr val="lt1"/>
            </a:fontRef>
          </p:style>
          <p:txBody>
            <a:bodyPr vert="horz" wrap="square" lIns="365760" tIns="18288" rIns="0" bIns="0" numCol="1" rtlCol="0" anchor="ctr" anchorCtr="0" compatLnSpc="1">
              <a:prstTxWarp prst="textNoShape">
                <a:avLst/>
              </a:prstTxWarp>
              <a:noAutofit/>
            </a:bodyPr>
            <a:lstStyle/>
            <a:p>
              <a:pPr fontAlgn="base">
                <a:lnSpc>
                  <a:spcPct val="90000"/>
                </a:lnSpc>
                <a:spcBef>
                  <a:spcPct val="0"/>
                </a:spcBef>
                <a:spcAft>
                  <a:spcPts val="1458"/>
                </a:spcAft>
                <a:defRPr/>
              </a:pPr>
              <a:r>
                <a:rPr lang="en-US" sz="2400" i="1" spc="-50" dirty="0">
                  <a:ln w="3175">
                    <a:noFill/>
                  </a:ln>
                  <a:solidFill>
                    <a:srgbClr val="FFFFFF"/>
                  </a:solidFill>
                  <a:cs typeface="Arial" charset="0"/>
                </a:rPr>
                <a:t>Rapidly Respond to Business Needs</a:t>
              </a:r>
            </a:p>
          </p:txBody>
        </p:sp>
      </p:grpSp>
      <p:grpSp>
        <p:nvGrpSpPr>
          <p:cNvPr id="3" name="Group 2"/>
          <p:cNvGrpSpPr/>
          <p:nvPr/>
        </p:nvGrpSpPr>
        <p:grpSpPr>
          <a:xfrm>
            <a:off x="-304800" y="1507531"/>
            <a:ext cx="4800600" cy="4604936"/>
            <a:chOff x="-406294" y="1828799"/>
            <a:chExt cx="6094413" cy="3962400"/>
          </a:xfrm>
        </p:grpSpPr>
        <p:grpSp>
          <p:nvGrpSpPr>
            <p:cNvPr id="4" name="Group 83"/>
            <p:cNvGrpSpPr/>
            <p:nvPr/>
          </p:nvGrpSpPr>
          <p:grpSpPr>
            <a:xfrm>
              <a:off x="-406294" y="1828799"/>
              <a:ext cx="6094413" cy="3962400"/>
              <a:chOff x="-4185" y="2085973"/>
              <a:chExt cx="4122018" cy="3605979"/>
            </a:xfrm>
          </p:grpSpPr>
          <p:grpSp>
            <p:nvGrpSpPr>
              <p:cNvPr id="5" name="Group 50"/>
              <p:cNvGrpSpPr/>
              <p:nvPr/>
            </p:nvGrpSpPr>
            <p:grpSpPr>
              <a:xfrm>
                <a:off x="-4185" y="2085973"/>
                <a:ext cx="4122018" cy="3605979"/>
                <a:chOff x="-4186" y="2145978"/>
                <a:chExt cx="4001959" cy="3500950"/>
              </a:xfrm>
            </p:grpSpPr>
            <p:sp>
              <p:nvSpPr>
                <p:cNvPr id="47" name="Oval 46"/>
                <p:cNvSpPr/>
                <p:nvPr/>
              </p:nvSpPr>
              <p:spPr>
                <a:xfrm>
                  <a:off x="339667" y="2235584"/>
                  <a:ext cx="3314251" cy="3314251"/>
                </a:xfrm>
                <a:prstGeom prst="ellipse">
                  <a:avLst/>
                </a:pr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a:bevelT w="228600" h="25400"/>
                </a:sp3d>
              </p:spPr>
              <p:style>
                <a:lnRef idx="0">
                  <a:schemeClr val="accent6"/>
                </a:lnRef>
                <a:fillRef idx="3">
                  <a:schemeClr val="accent6"/>
                </a:fillRef>
                <a:effectRef idx="3">
                  <a:schemeClr val="accent6"/>
                </a:effectRef>
                <a:fontRef idx="minor">
                  <a:schemeClr val="lt1"/>
                </a:fontRef>
              </p:style>
              <p:txBody>
                <a:bodyPr rtlCol="0" anchor="ctr"/>
                <a:lstStyle/>
                <a:p>
                  <a:pPr algn="ctr" fontAlgn="base">
                    <a:spcBef>
                      <a:spcPct val="0"/>
                    </a:spcBef>
                    <a:spcAft>
                      <a:spcPct val="0"/>
                    </a:spcAft>
                  </a:pPr>
                  <a:endParaRPr lang="en-US" sz="2400">
                    <a:solidFill>
                      <a:srgbClr val="FFFFFF"/>
                    </a:solidFill>
                  </a:endParaRPr>
                </a:p>
              </p:txBody>
            </p:sp>
            <p:pic>
              <p:nvPicPr>
                <p:cNvPr id="49" name="Picture 2" descr="\\SERVER3\Restrict\FTP_Root\Clients\White_Whale\2-20070_TAP_Airlift\Art\6-star pie cuts.png"/>
                <p:cNvPicPr>
                  <a:picLocks noChangeAspect="1" noChangeArrowheads="1"/>
                </p:cNvPicPr>
                <p:nvPr/>
              </p:nvPicPr>
              <p:blipFill>
                <a:blip r:embed="rId3" cstate="print"/>
                <a:stretch>
                  <a:fillRect/>
                </a:stretch>
              </p:blipFill>
              <p:spPr bwMode="auto">
                <a:xfrm rot="5400000">
                  <a:off x="246319" y="1895473"/>
                  <a:ext cx="3500950" cy="4001959"/>
                </a:xfrm>
                <a:prstGeom prst="rect">
                  <a:avLst/>
                </a:prstGeom>
                <a:noFill/>
              </p:spPr>
            </p:pic>
          </p:grpSp>
          <p:grpSp>
            <p:nvGrpSpPr>
              <p:cNvPr id="6" name="Group 82"/>
              <p:cNvGrpSpPr/>
              <p:nvPr/>
            </p:nvGrpSpPr>
            <p:grpSpPr>
              <a:xfrm>
                <a:off x="1197089" y="3056816"/>
                <a:ext cx="1774433" cy="1838194"/>
                <a:chOff x="1197089" y="3056816"/>
                <a:chExt cx="1774433" cy="1838194"/>
              </a:xfrm>
            </p:grpSpPr>
            <p:sp>
              <p:nvSpPr>
                <p:cNvPr id="80" name="Oval 79"/>
                <p:cNvSpPr/>
                <p:nvPr/>
              </p:nvSpPr>
              <p:spPr bwMode="auto">
                <a:xfrm>
                  <a:off x="1197089" y="3056816"/>
                  <a:ext cx="1774433" cy="1838194"/>
                </a:xfrm>
                <a:prstGeom prst="ellipse">
                  <a:avLst/>
                </a:prstGeom>
                <a:solidFill>
                  <a:srgbClr val="FFFFFF"/>
                </a:solidFill>
                <a:ln>
                  <a:noFill/>
                  <a:headEnd type="none" w="med" len="med"/>
                  <a:tailEnd type="none" w="med" len="med"/>
                </a:ln>
                <a:effectLst>
                  <a:softEdge rad="317500"/>
                </a:effectLst>
              </p:spPr>
              <p:style>
                <a:lnRef idx="1">
                  <a:schemeClr val="dk1"/>
                </a:lnRef>
                <a:fillRef idx="2">
                  <a:schemeClr val="dk1"/>
                </a:fillRef>
                <a:effectRef idx="1">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3200" dirty="0" err="1">
                    <a:solidFill>
                      <a:srgbClr val="FFFFFF"/>
                    </a:solidFill>
                    <a:latin typeface="Segoe" pitchFamily="34" charset="0"/>
                  </a:endParaRPr>
                </a:p>
              </p:txBody>
            </p:sp>
            <p:pic>
              <p:nvPicPr>
                <p:cNvPr id="81" name="Content Placeholder 4" descr="ShrPt_h_rgb.png"/>
                <p:cNvPicPr>
                  <a:picLocks noChangeAspect="1"/>
                </p:cNvPicPr>
                <p:nvPr/>
              </p:nvPicPr>
              <p:blipFill>
                <a:blip r:embed="rId4" cstate="print"/>
                <a:srcRect r="83105" b="-8078"/>
                <a:stretch>
                  <a:fillRect/>
                </a:stretch>
              </p:blipFill>
              <p:spPr>
                <a:xfrm>
                  <a:off x="1882721" y="3482810"/>
                  <a:ext cx="453526" cy="539301"/>
                </a:xfrm>
                <a:prstGeom prst="rect">
                  <a:avLst/>
                </a:prstGeom>
              </p:spPr>
            </p:pic>
            <p:pic>
              <p:nvPicPr>
                <p:cNvPr id="82" name="Content Placeholder 4" descr="ShrPt_h_rgb.png"/>
                <p:cNvPicPr>
                  <a:picLocks noChangeAspect="1"/>
                </p:cNvPicPr>
                <p:nvPr/>
              </p:nvPicPr>
              <p:blipFill>
                <a:blip r:embed="rId4" cstate="print">
                  <a:duotone>
                    <a:prstClr val="black"/>
                    <a:srgbClr val="D9C3A5">
                      <a:tint val="50000"/>
                      <a:satMod val="180000"/>
                    </a:srgbClr>
                  </a:duotone>
                </a:blip>
                <a:srcRect l="16257" r="30219"/>
                <a:stretch>
                  <a:fillRect/>
                </a:stretch>
              </p:blipFill>
              <p:spPr>
                <a:xfrm>
                  <a:off x="1600928" y="3978738"/>
                  <a:ext cx="915809" cy="318071"/>
                </a:xfrm>
                <a:prstGeom prst="rect">
                  <a:avLst/>
                </a:prstGeom>
              </p:spPr>
            </p:pic>
          </p:grpSp>
        </p:grpSp>
        <p:sp>
          <p:nvSpPr>
            <p:cNvPr id="62" name="Rectangle 61"/>
            <p:cNvSpPr/>
            <p:nvPr/>
          </p:nvSpPr>
          <p:spPr>
            <a:xfrm>
              <a:off x="3189357" y="3124200"/>
              <a:ext cx="1889320" cy="381358"/>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Communities</a:t>
              </a:r>
            </a:p>
          </p:txBody>
        </p:sp>
        <p:sp>
          <p:nvSpPr>
            <p:cNvPr id="68" name="Rectangle 67"/>
            <p:cNvSpPr/>
            <p:nvPr/>
          </p:nvSpPr>
          <p:spPr>
            <a:xfrm>
              <a:off x="1726750" y="5055692"/>
              <a:ext cx="1889321" cy="190679"/>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Search</a:t>
              </a:r>
            </a:p>
          </p:txBody>
        </p:sp>
        <p:sp>
          <p:nvSpPr>
            <p:cNvPr id="66" name="Rectangle 65"/>
            <p:cNvSpPr/>
            <p:nvPr/>
          </p:nvSpPr>
          <p:spPr>
            <a:xfrm>
              <a:off x="1726752" y="2514600"/>
              <a:ext cx="1889320" cy="190679"/>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Sites</a:t>
              </a:r>
            </a:p>
          </p:txBody>
        </p:sp>
        <p:sp>
          <p:nvSpPr>
            <p:cNvPr id="67" name="Rectangle 66"/>
            <p:cNvSpPr/>
            <p:nvPr/>
          </p:nvSpPr>
          <p:spPr>
            <a:xfrm>
              <a:off x="66375" y="3124200"/>
              <a:ext cx="2066670" cy="190679"/>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Composites</a:t>
              </a:r>
            </a:p>
          </p:txBody>
        </p:sp>
        <p:sp>
          <p:nvSpPr>
            <p:cNvPr id="69" name="Rectangle 68"/>
            <p:cNvSpPr/>
            <p:nvPr/>
          </p:nvSpPr>
          <p:spPr>
            <a:xfrm>
              <a:off x="3555073" y="4292914"/>
              <a:ext cx="1366217" cy="190679"/>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Content</a:t>
              </a:r>
            </a:p>
          </p:txBody>
        </p:sp>
        <p:sp>
          <p:nvSpPr>
            <p:cNvPr id="65" name="Rectangle 64"/>
            <p:cNvSpPr/>
            <p:nvPr/>
          </p:nvSpPr>
          <p:spPr>
            <a:xfrm>
              <a:off x="406295" y="4292914"/>
              <a:ext cx="1334322" cy="190679"/>
            </a:xfrm>
            <a:prstGeom prst="rect">
              <a:avLst/>
            </a:prstGeom>
          </p:spPr>
          <p:txBody>
            <a:bodyPr wrap="square" lIns="0" tIns="0" rIns="0" bIns="0">
              <a:spAutoFit/>
            </a:bodyPr>
            <a:lstStyle/>
            <a:p>
              <a:pPr algn="ctr" fontAlgn="base">
                <a:lnSpc>
                  <a:spcPct val="80000"/>
                </a:lnSpc>
                <a:spcBef>
                  <a:spcPct val="0"/>
                </a:spcBef>
                <a:spcAft>
                  <a:spcPct val="0"/>
                </a:spcAft>
              </a:pPr>
              <a:r>
                <a:rPr lang="en-US" b="1" spc="-80" dirty="0">
                  <a:ln w="3175">
                    <a:noFill/>
                  </a:ln>
                  <a:gradFill>
                    <a:gsLst>
                      <a:gs pos="50000">
                        <a:srgbClr val="FFFFFF"/>
                      </a:gs>
                      <a:gs pos="100000">
                        <a:srgbClr val="FFFFFF"/>
                      </a:gs>
                    </a:gsLst>
                    <a:lin ang="5400000" scaled="0"/>
                  </a:gradFill>
                  <a:cs typeface="Segoe UI" pitchFamily="34" charset="0"/>
                </a:rPr>
                <a:t>Insights</a:t>
              </a:r>
            </a:p>
          </p:txBody>
        </p:sp>
      </p:grpSp>
    </p:spTree>
    <p:extLst>
      <p:ext uri="{BB962C8B-B14F-4D97-AF65-F5344CB8AC3E}">
        <p14:creationId xmlns:p14="http://schemas.microsoft.com/office/powerpoint/2010/main" xmlns="" val="144763525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2010 Resources</a:t>
            </a:r>
            <a:endParaRPr lang="en-US" dirty="0"/>
          </a:p>
        </p:txBody>
      </p:sp>
      <p:sp>
        <p:nvSpPr>
          <p:cNvPr id="5" name="Text Placeholder 4"/>
          <p:cNvSpPr>
            <a:spLocks noGrp="1"/>
          </p:cNvSpPr>
          <p:nvPr>
            <p:ph type="body" sz="quarter" idx="10"/>
          </p:nvPr>
        </p:nvSpPr>
        <p:spPr>
          <a:xfrm>
            <a:off x="381000" y="1447799"/>
            <a:ext cx="8382000" cy="954107"/>
          </a:xfrm>
        </p:spPr>
        <p:txBody>
          <a:bodyPr/>
          <a:lstStyle/>
          <a:p>
            <a:r>
              <a:rPr lang="en-US" sz="2000" dirty="0">
                <a:hlinkClick r:id="rId2" tooltip="http://sharepoint2010.microsoft.com/Pages/default.aspx"/>
              </a:rPr>
              <a:t>http://sharepoint2010.microsoft.com/Pages/default.aspx</a:t>
            </a:r>
            <a:r>
              <a:rPr lang="en-US" sz="2000" dirty="0"/>
              <a:t> </a:t>
            </a:r>
            <a:endParaRPr lang="en-US" sz="2000" dirty="0" smtClean="0"/>
          </a:p>
          <a:p>
            <a:r>
              <a:rPr lang="en-US" sz="2000" dirty="0">
                <a:hlinkClick r:id="rId3"/>
              </a:rPr>
              <a:t>http://</a:t>
            </a:r>
            <a:r>
              <a:rPr lang="en-US" sz="2000" dirty="0" smtClean="0">
                <a:hlinkClick r:id="rId3"/>
              </a:rPr>
              <a:t>technet.microsoft.com/en-us/sharepoint/ee263917.aspx</a:t>
            </a:r>
            <a:endParaRPr lang="en-US" sz="2000" dirty="0" smtClean="0"/>
          </a:p>
          <a:p>
            <a:r>
              <a:rPr lang="en-US" sz="2000" dirty="0">
                <a:hlinkClick r:id="rId4"/>
              </a:rPr>
              <a:t>http://</a:t>
            </a:r>
            <a:r>
              <a:rPr lang="en-US" sz="2000" dirty="0" smtClean="0">
                <a:hlinkClick r:id="rId4"/>
              </a:rPr>
              <a:t>msdn.microsoft.com/en-us/sharepoint/ee514561.aspx</a:t>
            </a:r>
            <a:endParaRPr lang="en-US" sz="2000" dirty="0" smtClean="0"/>
          </a:p>
        </p:txBody>
      </p:sp>
      <p:sp>
        <p:nvSpPr>
          <p:cNvPr id="3" name="Slide Number Placeholder 2"/>
          <p:cNvSpPr>
            <a:spLocks noGrp="1"/>
          </p:cNvSpPr>
          <p:nvPr>
            <p:ph type="sldNum" sz="quarter" idx="11"/>
          </p:nvPr>
        </p:nvSpPr>
        <p:spPr/>
        <p:txBody>
          <a:bodyPr/>
          <a:lstStyle/>
          <a:p>
            <a:fld id="{1DC70519-3D27-4D5B-A312-0DC52B8ED593}" type="slidenum">
              <a:rPr lang="en-US" smtClean="0"/>
              <a:pPr/>
              <a:t>56</a:t>
            </a:fld>
            <a:endParaRPr lang="en-US" dirty="0"/>
          </a:p>
        </p:txBody>
      </p:sp>
      <p:sp>
        <p:nvSpPr>
          <p:cNvPr id="4" name="Footer Placeholder 3"/>
          <p:cNvSpPr>
            <a:spLocks noGrp="1"/>
          </p:cNvSpPr>
          <p:nvPr>
            <p:ph type="ftr" sz="quarter" idx="12"/>
          </p:nvPr>
        </p:nvSpPr>
        <p:spPr/>
        <p:txBody>
          <a:bodyPr/>
          <a:lstStyle/>
          <a:p>
            <a:r>
              <a:rPr lang="en-US" smtClean="0"/>
              <a:t>Microsoft Confidential</a:t>
            </a:r>
            <a:endParaRPr lang="en-US"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371600" y="2590800"/>
            <a:ext cx="5800725" cy="3177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140144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50" name="Freeform 5"/>
          <p:cNvSpPr>
            <a:spLocks/>
          </p:cNvSpPr>
          <p:nvPr/>
        </p:nvSpPr>
        <p:spPr bwMode="auto">
          <a:xfrm>
            <a:off x="-21776" y="762000"/>
            <a:ext cx="9165777" cy="6110514"/>
          </a:xfrm>
          <a:custGeom>
            <a:avLst/>
            <a:gdLst/>
            <a:ahLst/>
            <a:cxnLst>
              <a:cxn ang="0">
                <a:pos x="3291" y="0"/>
              </a:cxn>
              <a:cxn ang="0">
                <a:pos x="3321" y="264"/>
              </a:cxn>
              <a:cxn ang="0">
                <a:pos x="458" y="843"/>
              </a:cxn>
              <a:cxn ang="0">
                <a:pos x="0" y="688"/>
              </a:cxn>
              <a:cxn ang="0">
                <a:pos x="0" y="2160"/>
              </a:cxn>
              <a:cxn ang="0">
                <a:pos x="2100" y="2160"/>
              </a:cxn>
              <a:cxn ang="0">
                <a:pos x="1803" y="1197"/>
              </a:cxn>
              <a:cxn ang="0">
                <a:pos x="3380" y="791"/>
              </a:cxn>
              <a:cxn ang="0">
                <a:pos x="3410" y="1055"/>
              </a:cxn>
              <a:cxn ang="0">
                <a:pos x="3849" y="422"/>
              </a:cxn>
              <a:cxn ang="0">
                <a:pos x="3291" y="0"/>
              </a:cxn>
            </a:cxnLst>
            <a:rect l="0" t="0" r="r" b="b"/>
            <a:pathLst>
              <a:path w="3849" h="2160">
                <a:moveTo>
                  <a:pt x="3291" y="0"/>
                </a:moveTo>
                <a:cubicBezTo>
                  <a:pt x="3321" y="264"/>
                  <a:pt x="3321" y="264"/>
                  <a:pt x="3321" y="264"/>
                </a:cubicBezTo>
                <a:cubicBezTo>
                  <a:pt x="2555" y="226"/>
                  <a:pt x="1162" y="445"/>
                  <a:pt x="458" y="843"/>
                </a:cubicBezTo>
                <a:cubicBezTo>
                  <a:pt x="125" y="831"/>
                  <a:pt x="0" y="688"/>
                  <a:pt x="0" y="688"/>
                </a:cubicBezTo>
                <a:cubicBezTo>
                  <a:pt x="0" y="2160"/>
                  <a:pt x="0" y="2160"/>
                  <a:pt x="0" y="2160"/>
                </a:cubicBezTo>
                <a:cubicBezTo>
                  <a:pt x="2100" y="2160"/>
                  <a:pt x="2100" y="2160"/>
                  <a:pt x="2100" y="2160"/>
                </a:cubicBezTo>
                <a:cubicBezTo>
                  <a:pt x="2100" y="2160"/>
                  <a:pt x="761" y="1767"/>
                  <a:pt x="1803" y="1197"/>
                </a:cubicBezTo>
                <a:cubicBezTo>
                  <a:pt x="2236" y="971"/>
                  <a:pt x="2760" y="831"/>
                  <a:pt x="3380" y="791"/>
                </a:cubicBezTo>
                <a:cubicBezTo>
                  <a:pt x="3410" y="1055"/>
                  <a:pt x="3410" y="1055"/>
                  <a:pt x="3410" y="1055"/>
                </a:cubicBezTo>
                <a:cubicBezTo>
                  <a:pt x="3849" y="422"/>
                  <a:pt x="3849" y="422"/>
                  <a:pt x="3849" y="422"/>
                </a:cubicBezTo>
                <a:lnTo>
                  <a:pt x="3291" y="0"/>
                </a:lnTo>
                <a:close/>
              </a:path>
            </a:pathLst>
          </a:custGeom>
          <a:gradFill>
            <a:gsLst>
              <a:gs pos="0">
                <a:srgbClr val="0F0F0F"/>
              </a:gs>
              <a:gs pos="77000">
                <a:schemeClr val="bg2">
                  <a:lumMod val="95000"/>
                  <a:lumOff val="5000"/>
                </a:schemeClr>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142"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grpSp>
        <p:nvGrpSpPr>
          <p:cNvPr id="3" name="Group 84"/>
          <p:cNvGrpSpPr/>
          <p:nvPr/>
        </p:nvGrpSpPr>
        <p:grpSpPr>
          <a:xfrm>
            <a:off x="360853" y="1143001"/>
            <a:ext cx="323934" cy="6574631"/>
            <a:chOff x="1203759" y="1447800"/>
            <a:chExt cx="431800" cy="6574631"/>
          </a:xfrm>
        </p:grpSpPr>
        <p:sp>
          <p:nvSpPr>
            <p:cNvPr id="56" name="Freeform 31"/>
            <p:cNvSpPr>
              <a:spLocks/>
            </p:cNvSpPr>
            <p:nvPr/>
          </p:nvSpPr>
          <p:spPr bwMode="auto">
            <a:xfrm>
              <a:off x="1203759" y="3570684"/>
              <a:ext cx="431800" cy="23288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8" name="Freeform 31"/>
            <p:cNvSpPr>
              <a:spLocks/>
            </p:cNvSpPr>
            <p:nvPr/>
          </p:nvSpPr>
          <p:spPr bwMode="auto">
            <a:xfrm>
              <a:off x="1203759" y="1447800"/>
              <a:ext cx="431800" cy="23288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50000">
                  <a:schemeClr val="tx1">
                    <a:alpha val="50000"/>
                  </a:schemeClr>
                </a:gs>
                <a:gs pos="10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9" name="Freeform 31"/>
            <p:cNvSpPr>
              <a:spLocks/>
            </p:cNvSpPr>
            <p:nvPr/>
          </p:nvSpPr>
          <p:spPr bwMode="auto">
            <a:xfrm>
              <a:off x="1203759" y="5693568"/>
              <a:ext cx="431800" cy="2328863"/>
            </a:xfrm>
            <a:custGeom>
              <a:avLst/>
              <a:gdLst/>
              <a:ahLst/>
              <a:cxnLst>
                <a:cxn ang="0">
                  <a:pos x="173" y="1467"/>
                </a:cxn>
                <a:cxn ang="0">
                  <a:pos x="173" y="133"/>
                </a:cxn>
                <a:cxn ang="0">
                  <a:pos x="272" y="221"/>
                </a:cxn>
                <a:cxn ang="0">
                  <a:pos x="272" y="133"/>
                </a:cxn>
                <a:cxn ang="0">
                  <a:pos x="136" y="0"/>
                </a:cxn>
                <a:cxn ang="0">
                  <a:pos x="0" y="139"/>
                </a:cxn>
                <a:cxn ang="0">
                  <a:pos x="0" y="221"/>
                </a:cxn>
                <a:cxn ang="0">
                  <a:pos x="93" y="133"/>
                </a:cxn>
                <a:cxn ang="0">
                  <a:pos x="93" y="1467"/>
                </a:cxn>
              </a:cxnLst>
              <a:rect l="0" t="0" r="r" b="b"/>
              <a:pathLst>
                <a:path w="272" h="1467">
                  <a:moveTo>
                    <a:pt x="173" y="1467"/>
                  </a:moveTo>
                  <a:lnTo>
                    <a:pt x="173" y="133"/>
                  </a:lnTo>
                  <a:lnTo>
                    <a:pt x="272" y="221"/>
                  </a:lnTo>
                  <a:lnTo>
                    <a:pt x="272" y="133"/>
                  </a:lnTo>
                  <a:lnTo>
                    <a:pt x="136" y="0"/>
                  </a:lnTo>
                  <a:lnTo>
                    <a:pt x="0" y="139"/>
                  </a:lnTo>
                  <a:lnTo>
                    <a:pt x="0" y="221"/>
                  </a:lnTo>
                  <a:lnTo>
                    <a:pt x="93" y="133"/>
                  </a:lnTo>
                  <a:lnTo>
                    <a:pt x="93" y="1467"/>
                  </a:lnTo>
                </a:path>
              </a:pathLst>
            </a:custGeom>
            <a:gradFill flip="none" rotWithShape="1">
              <a:gsLst>
                <a:gs pos="0">
                  <a:schemeClr val="tx1">
                    <a:alpha val="50000"/>
                  </a:schemeClr>
                </a:gs>
                <a:gs pos="42000">
                  <a:schemeClr val="tx1">
                    <a:alpha val="0"/>
                  </a:schemeClr>
                </a:gs>
                <a:gs pos="80000">
                  <a:schemeClr val="tx1">
                    <a:alpha val="0"/>
                  </a:schemeClr>
                </a:gs>
              </a:gsLst>
              <a:lin ang="54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effectLst>
                  <a:glow rad="101600">
                    <a:schemeClr val="tx1">
                      <a:alpha val="40000"/>
                    </a:schemeClr>
                  </a:glow>
                  <a:innerShdw blurRad="114300">
                    <a:prstClr val="black"/>
                  </a:innerShdw>
                  <a:reflection blurRad="6350" stA="55000" endA="300" endPos="45500" dir="5400000" sy="-100000" algn="bl" rotWithShape="0"/>
                </a:effectLst>
              </a:endParaRPr>
            </a:p>
          </p:txBody>
        </p:sp>
      </p:grpSp>
      <p:sp>
        <p:nvSpPr>
          <p:cNvPr id="2" name="Title 1"/>
          <p:cNvSpPr>
            <a:spLocks noGrp="1"/>
          </p:cNvSpPr>
          <p:nvPr>
            <p:ph type="title"/>
          </p:nvPr>
        </p:nvSpPr>
        <p:spPr>
          <a:xfrm>
            <a:off x="389436" y="228600"/>
            <a:ext cx="8363938" cy="775597"/>
          </a:xfrm>
        </p:spPr>
        <p:txBody>
          <a:bodyPr/>
          <a:lstStyle/>
          <a:p>
            <a:r>
              <a:rPr lang="en-US" sz="3200" dirty="0" smtClean="0">
                <a:sym typeface="Wingdings" pitchFamily="2" charset="2"/>
              </a:rPr>
              <a:t>Choose the Right Tools that Can Evolve with You</a:t>
            </a:r>
            <a:br>
              <a:rPr lang="en-US" sz="3200" dirty="0" smtClean="0">
                <a:sym typeface="Wingdings" pitchFamily="2" charset="2"/>
              </a:rPr>
            </a:br>
            <a:r>
              <a:rPr lang="en-US" sz="2400" i="1" dirty="0">
                <a:gradFill>
                  <a:gsLst>
                    <a:gs pos="50000">
                      <a:srgbClr val="CDD804">
                        <a:lumMod val="40000"/>
                        <a:lumOff val="60000"/>
                      </a:srgbClr>
                    </a:gs>
                    <a:gs pos="100000">
                      <a:srgbClr val="CDD804"/>
                    </a:gs>
                  </a:gsLst>
                  <a:lin ang="5400000" scaled="0"/>
                </a:gradFill>
                <a:sym typeface="Wingdings" pitchFamily="2" charset="2"/>
              </a:rPr>
              <a:t>Work Management Solutions for Individuals, Teams and the Enterprise</a:t>
            </a:r>
            <a:endParaRPr lang="en-US" sz="2400" i="1" dirty="0">
              <a:gradFill>
                <a:gsLst>
                  <a:gs pos="50000">
                    <a:srgbClr val="CDD804">
                      <a:lumMod val="40000"/>
                      <a:lumOff val="60000"/>
                    </a:srgbClr>
                  </a:gs>
                  <a:gs pos="100000">
                    <a:srgbClr val="CDD804"/>
                  </a:gs>
                </a:gsLst>
                <a:lin ang="5400000" scaled="0"/>
              </a:gradFill>
            </a:endParaRPr>
          </a:p>
        </p:txBody>
      </p:sp>
      <p:sp>
        <p:nvSpPr>
          <p:cNvPr id="113" name="Freeform 55"/>
          <p:cNvSpPr>
            <a:spLocks/>
          </p:cNvSpPr>
          <p:nvPr/>
        </p:nvSpPr>
        <p:spPr bwMode="auto">
          <a:xfrm>
            <a:off x="529207" y="6047097"/>
            <a:ext cx="8330159" cy="477435"/>
          </a:xfrm>
          <a:custGeom>
            <a:avLst/>
            <a:gdLst/>
            <a:ahLst/>
            <a:cxnLst>
              <a:cxn ang="0">
                <a:pos x="0" y="209"/>
              </a:cxn>
              <a:cxn ang="0">
                <a:pos x="7515" y="209"/>
              </a:cxn>
              <a:cxn ang="0">
                <a:pos x="7409" y="330"/>
              </a:cxn>
              <a:cxn ang="0">
                <a:pos x="7515" y="330"/>
              </a:cxn>
              <a:cxn ang="0">
                <a:pos x="7675" y="164"/>
              </a:cxn>
              <a:cxn ang="0">
                <a:pos x="7508" y="0"/>
              </a:cxn>
              <a:cxn ang="0">
                <a:pos x="7409" y="0"/>
              </a:cxn>
              <a:cxn ang="0">
                <a:pos x="7515" y="115"/>
              </a:cxn>
              <a:cxn ang="0">
                <a:pos x="0" y="115"/>
              </a:cxn>
            </a:cxnLst>
            <a:rect l="0" t="0" r="r" b="b"/>
            <a:pathLst>
              <a:path w="7675" h="330">
                <a:moveTo>
                  <a:pt x="0" y="209"/>
                </a:moveTo>
                <a:lnTo>
                  <a:pt x="7515" y="209"/>
                </a:lnTo>
                <a:lnTo>
                  <a:pt x="7409" y="330"/>
                </a:lnTo>
                <a:lnTo>
                  <a:pt x="7515" y="330"/>
                </a:lnTo>
                <a:lnTo>
                  <a:pt x="7675" y="164"/>
                </a:lnTo>
                <a:lnTo>
                  <a:pt x="7508" y="0"/>
                </a:lnTo>
                <a:lnTo>
                  <a:pt x="7409" y="0"/>
                </a:lnTo>
                <a:lnTo>
                  <a:pt x="7515" y="115"/>
                </a:lnTo>
                <a:lnTo>
                  <a:pt x="0" y="115"/>
                </a:lnTo>
              </a:path>
            </a:pathLst>
          </a:custGeom>
          <a:gradFill flip="none" rotWithShape="1">
            <a:gsLst>
              <a:gs pos="0">
                <a:schemeClr val="tx1">
                  <a:alpha val="50000"/>
                </a:schemeClr>
              </a:gs>
              <a:gs pos="50000">
                <a:schemeClr val="tx1">
                  <a:alpha val="50000"/>
                </a:schemeClr>
              </a:gs>
              <a:gs pos="100000">
                <a:schemeClr val="tx1">
                  <a:alpha val="0"/>
                </a:schemeClr>
              </a:gs>
            </a:gsLst>
            <a:lin ang="108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114" name="TextBox 113"/>
          <p:cNvSpPr txBox="1"/>
          <p:nvPr/>
        </p:nvSpPr>
        <p:spPr>
          <a:xfrm>
            <a:off x="1260351" y="6189971"/>
            <a:ext cx="426335"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Low</a:t>
            </a:r>
          </a:p>
        </p:txBody>
      </p:sp>
      <p:sp>
        <p:nvSpPr>
          <p:cNvPr id="115" name="TextBox 114"/>
          <p:cNvSpPr txBox="1"/>
          <p:nvPr/>
        </p:nvSpPr>
        <p:spPr>
          <a:xfrm>
            <a:off x="3753085" y="6189971"/>
            <a:ext cx="878446"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Medium</a:t>
            </a:r>
          </a:p>
        </p:txBody>
      </p:sp>
      <p:sp>
        <p:nvSpPr>
          <p:cNvPr id="116" name="TextBox 115"/>
          <p:cNvSpPr txBox="1"/>
          <p:nvPr/>
        </p:nvSpPr>
        <p:spPr>
          <a:xfrm>
            <a:off x="6685710" y="6189971"/>
            <a:ext cx="524182"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High</a:t>
            </a:r>
          </a:p>
        </p:txBody>
      </p:sp>
      <p:sp>
        <p:nvSpPr>
          <p:cNvPr id="117" name="TextBox 116"/>
          <p:cNvSpPr txBox="1"/>
          <p:nvPr/>
        </p:nvSpPr>
        <p:spPr>
          <a:xfrm rot="16200000">
            <a:off x="-28613" y="5444742"/>
            <a:ext cx="1102866"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Individual</a:t>
            </a:r>
          </a:p>
        </p:txBody>
      </p:sp>
      <p:sp>
        <p:nvSpPr>
          <p:cNvPr id="118" name="TextBox 117"/>
          <p:cNvSpPr txBox="1"/>
          <p:nvPr/>
        </p:nvSpPr>
        <p:spPr>
          <a:xfrm rot="16200000">
            <a:off x="235081" y="3934739"/>
            <a:ext cx="575478"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Team</a:t>
            </a:r>
          </a:p>
        </p:txBody>
      </p:sp>
      <p:sp>
        <p:nvSpPr>
          <p:cNvPr id="119" name="TextBox 118"/>
          <p:cNvSpPr txBox="1"/>
          <p:nvPr/>
        </p:nvSpPr>
        <p:spPr>
          <a:xfrm rot="16200000">
            <a:off x="-17776" y="2081106"/>
            <a:ext cx="1081193" cy="207749"/>
          </a:xfrm>
          <a:prstGeom prst="rect">
            <a:avLst/>
          </a:prstGeom>
          <a:noFill/>
        </p:spPr>
        <p:txBody>
          <a:bodyPr wrap="non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b="1" i="1" dirty="0" smtClean="0">
                <a:ln w="11430"/>
                <a:solidFill>
                  <a:srgbClr val="F3AF35"/>
                </a:solidFill>
                <a:effectLst>
                  <a:outerShdw blurRad="50800" dist="39000" dir="5460000" algn="tl">
                    <a:srgbClr val="000000">
                      <a:alpha val="38000"/>
                    </a:srgbClr>
                  </a:outerShdw>
                </a:effectLst>
                <a:latin typeface="+mj-lt"/>
              </a:rPr>
              <a:t>Enterprise</a:t>
            </a:r>
          </a:p>
        </p:txBody>
      </p:sp>
      <p:sp>
        <p:nvSpPr>
          <p:cNvPr id="120" name="TextBox 119"/>
          <p:cNvSpPr txBox="1"/>
          <p:nvPr/>
        </p:nvSpPr>
        <p:spPr>
          <a:xfrm>
            <a:off x="1103476" y="4533689"/>
            <a:ext cx="2077172" cy="307777"/>
          </a:xfrm>
          <a:prstGeom prst="rect">
            <a:avLst/>
          </a:prstGeom>
          <a:noFill/>
        </p:spPr>
        <p:txBody>
          <a:bodyPr wrap="none" lIns="0" tIns="0" rIns="0" bIns="0" rtlCol="0">
            <a:spAutoFit/>
          </a:bodyPr>
          <a:lstStyle/>
          <a:p>
            <a:r>
              <a:rPr lang="en-US" sz="2000" b="1" i="1" dirty="0" smtClean="0">
                <a:gradFill>
                  <a:gsLst>
                    <a:gs pos="0">
                      <a:schemeClr val="tx1"/>
                    </a:gs>
                    <a:gs pos="86000">
                      <a:schemeClr val="tx1"/>
                    </a:gs>
                  </a:gsLst>
                  <a:lin ang="5400000" scaled="0"/>
                </a:gradFill>
              </a:rPr>
              <a:t>Project Managers</a:t>
            </a:r>
          </a:p>
        </p:txBody>
      </p:sp>
      <p:sp>
        <p:nvSpPr>
          <p:cNvPr id="121" name="TextBox 120"/>
          <p:cNvSpPr txBox="1"/>
          <p:nvPr/>
        </p:nvSpPr>
        <p:spPr>
          <a:xfrm>
            <a:off x="1912782" y="2842161"/>
            <a:ext cx="3439724" cy="615553"/>
          </a:xfrm>
          <a:prstGeom prst="rect">
            <a:avLst/>
          </a:prstGeom>
          <a:noFill/>
        </p:spPr>
        <p:txBody>
          <a:bodyPr wrap="none" lIns="0" tIns="0" rIns="0" bIns="0" rtlCol="0">
            <a:spAutoFit/>
          </a:bodyPr>
          <a:lstStyle/>
          <a:p>
            <a:pPr algn="ctr"/>
            <a:r>
              <a:rPr lang="en-US" sz="2000" b="1" i="1" dirty="0" smtClean="0">
                <a:gradFill>
                  <a:gsLst>
                    <a:gs pos="0">
                      <a:schemeClr val="tx1"/>
                    </a:gs>
                    <a:gs pos="86000">
                      <a:schemeClr val="tx1"/>
                    </a:gs>
                  </a:gsLst>
                  <a:lin ang="5400000" scaled="0"/>
                </a:gradFill>
              </a:rPr>
              <a:t>Workgroup </a:t>
            </a:r>
            <a:br>
              <a:rPr lang="en-US" sz="2000" b="1" i="1" dirty="0" smtClean="0">
                <a:gradFill>
                  <a:gsLst>
                    <a:gs pos="0">
                      <a:schemeClr val="tx1"/>
                    </a:gs>
                    <a:gs pos="86000">
                      <a:schemeClr val="tx1"/>
                    </a:gs>
                  </a:gsLst>
                  <a:lin ang="5400000" scaled="0"/>
                </a:gradFill>
              </a:rPr>
            </a:br>
            <a:r>
              <a:rPr lang="en-US" sz="2000" b="1" i="1" dirty="0" smtClean="0">
                <a:gradFill>
                  <a:gsLst>
                    <a:gs pos="0">
                      <a:schemeClr val="tx1"/>
                    </a:gs>
                    <a:gs pos="86000">
                      <a:schemeClr val="tx1"/>
                    </a:gs>
                  </a:gsLst>
                  <a:lin ang="5400000" scaled="0"/>
                </a:gradFill>
              </a:rPr>
              <a:t>Collaboration and Reporting</a:t>
            </a:r>
          </a:p>
        </p:txBody>
      </p:sp>
      <p:sp>
        <p:nvSpPr>
          <p:cNvPr id="122" name="TextBox 121"/>
          <p:cNvSpPr txBox="1"/>
          <p:nvPr/>
        </p:nvSpPr>
        <p:spPr>
          <a:xfrm>
            <a:off x="5257978" y="1828800"/>
            <a:ext cx="3201234" cy="615553"/>
          </a:xfrm>
          <a:prstGeom prst="rect">
            <a:avLst/>
          </a:prstGeom>
          <a:noFill/>
        </p:spPr>
        <p:txBody>
          <a:bodyPr wrap="square" lIns="0" tIns="0" rIns="0" bIns="0" rtlCol="0">
            <a:spAutoFit/>
          </a:bodyPr>
          <a:lstStyle/>
          <a:p>
            <a:pPr algn="ctr"/>
            <a:r>
              <a:rPr lang="en-US" sz="2000" b="1" i="1" dirty="0" smtClean="0">
                <a:gradFill>
                  <a:gsLst>
                    <a:gs pos="0">
                      <a:schemeClr val="tx1"/>
                    </a:gs>
                    <a:gs pos="86000">
                      <a:schemeClr val="tx1"/>
                    </a:gs>
                  </a:gsLst>
                  <a:lin ang="5400000" scaled="0"/>
                </a:gradFill>
              </a:rPr>
              <a:t>Project &amp; </a:t>
            </a:r>
            <a:br>
              <a:rPr lang="en-US" sz="2000" b="1" i="1" dirty="0" smtClean="0">
                <a:gradFill>
                  <a:gsLst>
                    <a:gs pos="0">
                      <a:schemeClr val="tx1"/>
                    </a:gs>
                    <a:gs pos="86000">
                      <a:schemeClr val="tx1"/>
                    </a:gs>
                  </a:gsLst>
                  <a:lin ang="5400000" scaled="0"/>
                </a:gradFill>
              </a:rPr>
            </a:br>
            <a:r>
              <a:rPr lang="en-US" sz="2000" b="1" i="1" dirty="0" smtClean="0">
                <a:gradFill>
                  <a:gsLst>
                    <a:gs pos="0">
                      <a:schemeClr val="tx1"/>
                    </a:gs>
                    <a:gs pos="86000">
                      <a:schemeClr val="tx1"/>
                    </a:gs>
                  </a:gsLst>
                  <a:lin ang="5400000" scaled="0"/>
                </a:gradFill>
              </a:rPr>
              <a:t>Portfolio Management</a:t>
            </a:r>
          </a:p>
        </p:txBody>
      </p:sp>
      <p:grpSp>
        <p:nvGrpSpPr>
          <p:cNvPr id="4" name="Group 125"/>
          <p:cNvGrpSpPr/>
          <p:nvPr/>
        </p:nvGrpSpPr>
        <p:grpSpPr>
          <a:xfrm>
            <a:off x="3019859" y="5001774"/>
            <a:ext cx="2352450" cy="256028"/>
            <a:chOff x="5564669" y="5538830"/>
            <a:chExt cx="3135783" cy="256028"/>
          </a:xfrm>
        </p:grpSpPr>
        <p:sp>
          <p:nvSpPr>
            <p:cNvPr id="123" name="Oval 122"/>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124" name="Straight Connector 123"/>
            <p:cNvCxnSpPr/>
            <p:nvPr/>
          </p:nvCxnSpPr>
          <p:spPr>
            <a:xfrm>
              <a:off x="5865812" y="5791200"/>
              <a:ext cx="283464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23"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5" name="Group 126"/>
          <p:cNvGrpSpPr/>
          <p:nvPr/>
        </p:nvGrpSpPr>
        <p:grpSpPr>
          <a:xfrm>
            <a:off x="4257593" y="3652823"/>
            <a:ext cx="1460678" cy="256028"/>
            <a:chOff x="5564669" y="5538830"/>
            <a:chExt cx="1947063" cy="256028"/>
          </a:xfrm>
        </p:grpSpPr>
        <p:sp>
          <p:nvSpPr>
            <p:cNvPr id="128" name="Oval 127"/>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129" name="Straight Connector 128"/>
            <p:cNvCxnSpPr/>
            <p:nvPr/>
          </p:nvCxnSpPr>
          <p:spPr>
            <a:xfrm>
              <a:off x="5865812" y="5791200"/>
              <a:ext cx="164592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8"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4772077" y="3961826"/>
            <a:ext cx="3401311" cy="1027974"/>
          </a:xfrm>
          <a:prstGeom prst="rect">
            <a:avLst/>
          </a:prstGeom>
          <a:noFill/>
        </p:spPr>
        <p:txBody>
          <a:bodyPr wrap="square" rtlCol="0">
            <a:spAutoFit/>
          </a:bodyPr>
          <a:lstStyle/>
          <a:p>
            <a:pPr marL="227013" indent="-227013" fontAlgn="base">
              <a:lnSpc>
                <a:spcPct val="90000"/>
              </a:lnSpc>
              <a:spcBef>
                <a:spcPct val="20000"/>
              </a:spcBef>
              <a:spcAft>
                <a:spcPct val="0"/>
              </a:spcAft>
              <a:buBlip>
                <a:blip r:embed="rId4"/>
              </a:buBlip>
            </a:pPr>
            <a:r>
              <a:rPr lang="en-US" sz="1600" b="1" dirty="0" smtClean="0">
                <a:gradFill>
                  <a:gsLst>
                    <a:gs pos="0">
                      <a:schemeClr val="tx1"/>
                    </a:gs>
                    <a:gs pos="100000">
                      <a:schemeClr val="tx1"/>
                    </a:gs>
                  </a:gsLst>
                  <a:lin ang="5400000" scaled="0"/>
                </a:gradFill>
              </a:rPr>
              <a:t>Project Pro Synch </a:t>
            </a:r>
            <a:br>
              <a:rPr lang="en-US" sz="1600" b="1" dirty="0" smtClean="0">
                <a:gradFill>
                  <a:gsLst>
                    <a:gs pos="0">
                      <a:schemeClr val="tx1"/>
                    </a:gs>
                    <a:gs pos="100000">
                      <a:schemeClr val="tx1"/>
                    </a:gs>
                  </a:gsLst>
                  <a:lin ang="5400000" scaled="0"/>
                </a:gradFill>
              </a:rPr>
            </a:br>
            <a:r>
              <a:rPr lang="en-US" sz="1600" b="1" dirty="0" smtClean="0">
                <a:gradFill>
                  <a:gsLst>
                    <a:gs pos="0">
                      <a:schemeClr val="tx1"/>
                    </a:gs>
                    <a:gs pos="100000">
                      <a:schemeClr val="tx1"/>
                    </a:gs>
                  </a:gsLst>
                  <a:lin ang="5400000" scaled="0"/>
                </a:gradFill>
              </a:rPr>
              <a:t>to SharePoint</a:t>
            </a:r>
          </a:p>
          <a:p>
            <a:pPr marL="227013" indent="-227013" fontAlgn="base">
              <a:lnSpc>
                <a:spcPct val="90000"/>
              </a:lnSpc>
              <a:spcBef>
                <a:spcPct val="20000"/>
              </a:spcBef>
              <a:spcAft>
                <a:spcPct val="0"/>
              </a:spcAft>
              <a:buBlip>
                <a:blip r:embed="rId4"/>
              </a:buBlip>
            </a:pPr>
            <a:r>
              <a:rPr lang="en-US" sz="1600" b="1" dirty="0" smtClean="0">
                <a:gradFill>
                  <a:gsLst>
                    <a:gs pos="0">
                      <a:schemeClr val="tx1"/>
                    </a:gs>
                    <a:gs pos="100000">
                      <a:schemeClr val="tx1"/>
                    </a:gs>
                  </a:gsLst>
                  <a:lin ang="5400000" scaled="0"/>
                </a:gradFill>
              </a:rPr>
              <a:t>Web-Based Project Editing (Project Server)</a:t>
            </a:r>
            <a:endParaRPr lang="en-US" sz="1600" b="1" dirty="0">
              <a:gradFill>
                <a:gsLst>
                  <a:gs pos="0">
                    <a:schemeClr val="tx1"/>
                  </a:gs>
                  <a:gs pos="100000">
                    <a:schemeClr val="tx1"/>
                  </a:gs>
                </a:gsLst>
                <a:lin ang="5400000" scaled="0"/>
              </a:gradFill>
            </a:endParaRPr>
          </a:p>
        </p:txBody>
      </p:sp>
      <p:sp>
        <p:nvSpPr>
          <p:cNvPr id="137" name="TextBox 136"/>
          <p:cNvSpPr txBox="1"/>
          <p:nvPr/>
        </p:nvSpPr>
        <p:spPr>
          <a:xfrm>
            <a:off x="4114680" y="5286376"/>
            <a:ext cx="3086904" cy="584775"/>
          </a:xfrm>
          <a:prstGeom prst="rect">
            <a:avLst/>
          </a:prstGeom>
          <a:noFill/>
        </p:spPr>
        <p:txBody>
          <a:bodyPr wrap="square" rtlCol="0">
            <a:spAutoFit/>
          </a:bodyPr>
          <a:lstStyle/>
          <a:p>
            <a:pPr marL="227013" indent="-227013" fontAlgn="base">
              <a:lnSpc>
                <a:spcPct val="90000"/>
              </a:lnSpc>
              <a:spcBef>
                <a:spcPct val="20000"/>
              </a:spcBef>
              <a:spcAft>
                <a:spcPct val="0"/>
              </a:spcAft>
              <a:buBlip>
                <a:blip r:embed="rId4"/>
              </a:buBlip>
            </a:pPr>
            <a:r>
              <a:rPr lang="en-US" sz="1600" b="1" dirty="0" smtClean="0">
                <a:gradFill>
                  <a:gsLst>
                    <a:gs pos="0">
                      <a:schemeClr val="tx1"/>
                    </a:gs>
                    <a:gs pos="100000">
                      <a:schemeClr val="tx1"/>
                    </a:gs>
                  </a:gsLst>
                  <a:lin ang="5400000" scaled="0"/>
                </a:gradFill>
              </a:rPr>
              <a:t>Project Professional</a:t>
            </a:r>
          </a:p>
          <a:p>
            <a:pPr marL="227013" indent="-227013" fontAlgn="base">
              <a:lnSpc>
                <a:spcPct val="90000"/>
              </a:lnSpc>
              <a:spcBef>
                <a:spcPct val="20000"/>
              </a:spcBef>
              <a:spcAft>
                <a:spcPct val="0"/>
              </a:spcAft>
              <a:buBlip>
                <a:blip r:embed="rId4"/>
              </a:buBlip>
            </a:pPr>
            <a:r>
              <a:rPr lang="en-US" sz="1600" b="1" dirty="0" smtClean="0">
                <a:gradFill>
                  <a:gsLst>
                    <a:gs pos="0">
                      <a:schemeClr val="tx1"/>
                    </a:gs>
                    <a:gs pos="100000">
                      <a:schemeClr val="tx1"/>
                    </a:gs>
                  </a:gsLst>
                  <a:lin ang="5400000" scaled="0"/>
                </a:gradFill>
              </a:rPr>
              <a:t>SharePoint Task Lists</a:t>
            </a:r>
          </a:p>
        </p:txBody>
      </p:sp>
      <p:sp>
        <p:nvSpPr>
          <p:cNvPr id="139" name="TextBox 138"/>
          <p:cNvSpPr txBox="1"/>
          <p:nvPr/>
        </p:nvSpPr>
        <p:spPr>
          <a:xfrm rot="21432127">
            <a:off x="5496208" y="1466396"/>
            <a:ext cx="2440775" cy="184987"/>
          </a:xfrm>
          <a:prstGeom prst="rect">
            <a:avLst/>
          </a:prstGeom>
          <a:noFill/>
        </p:spPr>
        <p:txBody>
          <a:bodyPr wrap="none" lIns="0" tIns="0" rIns="0" bIns="0" rtlCol="0">
            <a:prstTxWarp prst="textArchUp">
              <a:avLst/>
            </a:prstTxWarp>
            <a:spAutoFit/>
          </a:bodyPr>
          <a:lstStyle/>
          <a:p>
            <a:pPr algn="ctr" defTabSz="1096919" fontAlgn="base">
              <a:lnSpc>
                <a:spcPct val="75000"/>
              </a:lnSpc>
              <a:spcBef>
                <a:spcPct val="0"/>
              </a:spcBef>
              <a:spcAft>
                <a:spcPct val="0"/>
              </a:spcAft>
              <a:defRPr/>
            </a:pPr>
            <a:r>
              <a:rPr lang="en-US" sz="16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a:t>
            </a:r>
            <a:r>
              <a:rPr lang="en-US" sz="16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IT </a:t>
            </a:r>
            <a:r>
              <a:rPr lang="en-US" sz="1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Mgt</a:t>
            </a: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 NPD · Cap Projects · Govt </a:t>
            </a:r>
          </a:p>
        </p:txBody>
      </p:sp>
      <p:sp>
        <p:nvSpPr>
          <p:cNvPr id="74" name="Rectangle 73"/>
          <p:cNvSpPr/>
          <p:nvPr/>
        </p:nvSpPr>
        <p:spPr>
          <a:xfrm>
            <a:off x="3403905" y="6477001"/>
            <a:ext cx="3397526" cy="196977"/>
          </a:xfrm>
          <a:prstGeom prst="rect">
            <a:avLst/>
          </a:prstGeom>
        </p:spPr>
        <p:txBody>
          <a:bodyPr wrap="square" lIns="0" tIns="0" rIns="0" bIns="0">
            <a:spAutoFit/>
          </a:bodyPr>
          <a:lstStyle/>
          <a:p>
            <a:pPr algn="ctr" defTabSz="914400" fontAlgn="base">
              <a:lnSpc>
                <a:spcPct val="80000"/>
              </a:lnSpc>
              <a:spcBef>
                <a:spcPct val="0"/>
              </a:spcBef>
              <a:spcAft>
                <a:spcPct val="0"/>
              </a:spcAft>
            </a:pPr>
            <a:r>
              <a:rPr lang="en-US" sz="1600" b="1" spc="-80" dirty="0" smtClean="0">
                <a:ln w="3175">
                  <a:noFill/>
                </a:ln>
                <a:gradFill>
                  <a:gsLst>
                    <a:gs pos="50000">
                      <a:srgbClr val="FFFFFF"/>
                    </a:gs>
                    <a:gs pos="100000">
                      <a:srgbClr val="FFFFFF"/>
                    </a:gs>
                  </a:gsLst>
                  <a:lin ang="5400000" scaled="0"/>
                </a:gradFill>
                <a:cs typeface="Segoe UI" pitchFamily="34" charset="0"/>
              </a:rPr>
              <a:t>Level of Complexity</a:t>
            </a:r>
            <a:endParaRPr lang="en-US" sz="1600" b="1" spc="-80" dirty="0">
              <a:ln w="3175">
                <a:noFill/>
              </a:ln>
              <a:gradFill>
                <a:gsLst>
                  <a:gs pos="50000">
                    <a:srgbClr val="FFFFFF"/>
                  </a:gs>
                  <a:gs pos="100000">
                    <a:srgbClr val="FFFFFF"/>
                  </a:gs>
                </a:gsLst>
                <a:lin ang="5400000" scaled="0"/>
              </a:gradFill>
              <a:cs typeface="Segoe UI" pitchFamily="34" charset="0"/>
            </a:endParaRPr>
          </a:p>
        </p:txBody>
      </p:sp>
      <p:grpSp>
        <p:nvGrpSpPr>
          <p:cNvPr id="6" name="Group 126"/>
          <p:cNvGrpSpPr/>
          <p:nvPr/>
        </p:nvGrpSpPr>
        <p:grpSpPr>
          <a:xfrm>
            <a:off x="6572769" y="2590801"/>
            <a:ext cx="1460678" cy="256028"/>
            <a:chOff x="5564669" y="5538830"/>
            <a:chExt cx="1947064" cy="256028"/>
          </a:xfrm>
        </p:grpSpPr>
        <p:sp>
          <p:nvSpPr>
            <p:cNvPr id="52" name="Oval 51"/>
            <p:cNvSpPr/>
            <p:nvPr/>
          </p:nvSpPr>
          <p:spPr bwMode="auto">
            <a:xfrm>
              <a:off x="5564669" y="5538830"/>
              <a:ext cx="182832"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53" name="Straight Connector 52"/>
            <p:cNvCxnSpPr/>
            <p:nvPr/>
          </p:nvCxnSpPr>
          <p:spPr>
            <a:xfrm>
              <a:off x="5865812" y="5791200"/>
              <a:ext cx="1645921"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2" idx="5"/>
            </p:cNvCxnSpPr>
            <p:nvPr/>
          </p:nvCxnSpPr>
          <p:spPr>
            <a:xfrm rot="16200000" flipV="1">
              <a:off x="5728230" y="5649960"/>
              <a:ext cx="137392" cy="152403"/>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6401276" y="2857501"/>
            <a:ext cx="2286595" cy="517065"/>
          </a:xfrm>
          <a:prstGeom prst="rect">
            <a:avLst/>
          </a:prstGeom>
          <a:noFill/>
        </p:spPr>
        <p:txBody>
          <a:bodyPr wrap="square" rtlCol="0">
            <a:spAutoFit/>
          </a:bodyPr>
          <a:lstStyle/>
          <a:p>
            <a:pPr marL="227013" indent="-227013" algn="ctr" fontAlgn="base">
              <a:lnSpc>
                <a:spcPct val="90000"/>
              </a:lnSpc>
              <a:spcBef>
                <a:spcPct val="20000"/>
              </a:spcBef>
              <a:spcAft>
                <a:spcPct val="0"/>
              </a:spcAft>
            </a:pPr>
            <a:r>
              <a:rPr lang="en-US" sz="1600" b="1" dirty="0" smtClean="0">
                <a:gradFill>
                  <a:gsLst>
                    <a:gs pos="0">
                      <a:schemeClr val="tx1"/>
                    </a:gs>
                    <a:gs pos="100000">
                      <a:schemeClr val="tx1"/>
                    </a:gs>
                  </a:gsLst>
                  <a:lin ang="5400000" scaled="0"/>
                </a:gradFill>
              </a:rPr>
              <a:t>Project Server 2010</a:t>
            </a:r>
          </a:p>
          <a:p>
            <a:pPr marL="227013" indent="-227013" algn="ctr" fontAlgn="base">
              <a:lnSpc>
                <a:spcPct val="90000"/>
              </a:lnSpc>
              <a:spcBef>
                <a:spcPct val="20000"/>
              </a:spcBef>
              <a:spcAft>
                <a:spcPct val="0"/>
              </a:spcAft>
            </a:pPr>
            <a:r>
              <a:rPr lang="en-US" sz="1100" b="1" dirty="0" smtClean="0">
                <a:gradFill>
                  <a:gsLst>
                    <a:gs pos="0">
                      <a:schemeClr val="tx1"/>
                    </a:gs>
                    <a:gs pos="100000">
                      <a:schemeClr val="tx1"/>
                    </a:gs>
                  </a:gsLst>
                  <a:lin ang="5400000" scaled="0"/>
                </a:gradFill>
              </a:rPr>
              <a:t>(Built on SharePoint</a:t>
            </a:r>
            <a:r>
              <a:rPr lang="en-US" sz="1100" b="1" baseline="30000" dirty="0" smtClean="0">
                <a:gradFill>
                  <a:gsLst>
                    <a:gs pos="0">
                      <a:schemeClr val="tx1"/>
                    </a:gs>
                    <a:gs pos="100000">
                      <a:schemeClr val="tx1"/>
                    </a:gs>
                  </a:gsLst>
                  <a:lin ang="5400000" scaled="0"/>
                </a:gradFill>
              </a:rPr>
              <a:t>®</a:t>
            </a:r>
            <a:r>
              <a:rPr lang="en-US" sz="1100" b="1" dirty="0" smtClean="0">
                <a:gradFill>
                  <a:gsLst>
                    <a:gs pos="0">
                      <a:schemeClr val="tx1"/>
                    </a:gs>
                    <a:gs pos="100000">
                      <a:schemeClr val="tx1"/>
                    </a:gs>
                  </a:gsLst>
                  <a:lin ang="5400000" scaled="0"/>
                </a:gradFill>
              </a:rPr>
              <a:t> Server)</a:t>
            </a:r>
            <a:endParaRPr lang="en-US" sz="1100" b="1" dirty="0">
              <a:gradFill>
                <a:gsLst>
                  <a:gs pos="0">
                    <a:schemeClr val="tx1"/>
                  </a:gs>
                  <a:gs pos="100000">
                    <a:schemeClr val="tx1"/>
                  </a:gs>
                </a:gsLst>
                <a:lin ang="5400000" scaled="0"/>
              </a:gradFill>
            </a:endParaRPr>
          </a:p>
        </p:txBody>
      </p:sp>
      <p:sp>
        <p:nvSpPr>
          <p:cNvPr id="37" name="Rectangle 36"/>
          <p:cNvSpPr/>
          <p:nvPr/>
        </p:nvSpPr>
        <p:spPr>
          <a:xfrm rot="16200000">
            <a:off x="-977872" y="3319473"/>
            <a:ext cx="2221061" cy="196977"/>
          </a:xfrm>
          <a:prstGeom prst="rect">
            <a:avLst/>
          </a:prstGeom>
        </p:spPr>
        <p:txBody>
          <a:bodyPr wrap="square" lIns="0" tIns="0" rIns="0" bIns="0">
            <a:spAutoFit/>
          </a:bodyPr>
          <a:lstStyle/>
          <a:p>
            <a:pPr algn="ctr" defTabSz="914400" fontAlgn="base">
              <a:lnSpc>
                <a:spcPct val="80000"/>
              </a:lnSpc>
              <a:spcBef>
                <a:spcPct val="0"/>
              </a:spcBef>
              <a:spcAft>
                <a:spcPct val="0"/>
              </a:spcAft>
            </a:pPr>
            <a:r>
              <a:rPr lang="en-US" sz="1600" b="1" spc="-80" dirty="0" smtClean="0">
                <a:ln w="3175">
                  <a:noFill/>
                </a:ln>
                <a:gradFill>
                  <a:gsLst>
                    <a:gs pos="50000">
                      <a:srgbClr val="FFFFFF"/>
                    </a:gs>
                    <a:gs pos="100000">
                      <a:srgbClr val="FFFFFF"/>
                    </a:gs>
                  </a:gsLst>
                  <a:lin ang="5400000" scaled="0"/>
                </a:gradFill>
                <a:cs typeface="Segoe UI" pitchFamily="34" charset="0"/>
              </a:rPr>
              <a:t>Level of Collaboration</a:t>
            </a:r>
            <a:endParaRPr lang="en-US" sz="1600" b="1" spc="-80" dirty="0">
              <a:ln w="3175">
                <a:noFill/>
              </a:ln>
              <a:gradFill>
                <a:gsLst>
                  <a:gs pos="50000">
                    <a:srgbClr val="FFFFFF"/>
                  </a:gs>
                  <a:gs pos="100000">
                    <a:srgbClr val="FFFFFF"/>
                  </a:gs>
                </a:gsLst>
                <a:lin ang="5400000" scaled="0"/>
              </a:gradFill>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1000"/>
                                        <p:tgtEl>
                                          <p:spTgt spid="1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1000"/>
                                        <p:tgtEl>
                                          <p:spTgt spid="1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1000"/>
                                        <p:tgtEl>
                                          <p:spTgt spid="5"/>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fade">
                                      <p:cBhvr>
                                        <p:cTn id="28" dur="1000"/>
                                        <p:tgtEl>
                                          <p:spTgt spid="1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1000"/>
                                        <p:tgtEl>
                                          <p:spTgt spid="122"/>
                                        </p:tgtEl>
                                      </p:cBhvr>
                                    </p:animEffect>
                                  </p:childTnLst>
                                </p:cTn>
                              </p:par>
                              <p:par>
                                <p:cTn id="34" presetID="10" presetClass="entr" presetSubtype="0" fill="hold" nodeType="with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fade">
                                      <p:cBhvr>
                                        <p:cTn id="36" dur="1000"/>
                                        <p:tgtEl>
                                          <p:spTgt spid="13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1000"/>
                                        <p:tgtEl>
                                          <p:spTgt spid="6"/>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36" grpId="0"/>
      <p:bldP spid="137"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19"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88" name="Title 1"/>
          <p:cNvSpPr txBox="1">
            <a:spLocks/>
          </p:cNvSpPr>
          <p:nvPr/>
        </p:nvSpPr>
        <p:spPr>
          <a:xfrm>
            <a:off x="389436" y="228600"/>
            <a:ext cx="8363938" cy="1495794"/>
          </a:xfrm>
          <a:prstGeom prst="rect">
            <a:avLst/>
          </a:prstGeom>
        </p:spPr>
        <p:txBody>
          <a:bodyPr vert="horz" wrap="square" lIns="0" tIns="0" rIns="0" bIns="0" rtlCol="0" anchor="t">
            <a:spAutoFit/>
          </a:bodyPr>
          <a:lstStyle/>
          <a:p>
            <a:pPr lvl="0" algn="ctr">
              <a:lnSpc>
                <a:spcPct val="90000"/>
              </a:lnSpc>
              <a:spcBef>
                <a:spcPct val="0"/>
              </a:spcBef>
              <a:defRPr/>
            </a:pPr>
            <a:r>
              <a:rPr lang="en-US" sz="4000" spc="-150" dirty="0" smtClean="0">
                <a:ln w="3175">
                  <a:noFill/>
                </a:ln>
                <a:gradFill flip="none" rotWithShape="1">
                  <a:gsLst>
                    <a:gs pos="0">
                      <a:schemeClr val="tx1"/>
                    </a:gs>
                    <a:gs pos="86000">
                      <a:schemeClr val="tx1"/>
                    </a:gs>
                  </a:gsLst>
                  <a:lin ang="5400000" scaled="0"/>
                  <a:tileRect/>
                </a:gradFill>
                <a:latin typeface="+mj-lt"/>
                <a:cs typeface="Arial" charset="0"/>
                <a:sym typeface="Wingdings" pitchFamily="2" charset="2"/>
              </a:rPr>
              <a:t>Project and Portfolio Management </a:t>
            </a:r>
            <a:br>
              <a:rPr lang="en-US" sz="4000" spc="-150" dirty="0" smtClean="0">
                <a:ln w="3175">
                  <a:noFill/>
                </a:ln>
                <a:gradFill flip="none" rotWithShape="1">
                  <a:gsLst>
                    <a:gs pos="0">
                      <a:schemeClr val="tx1"/>
                    </a:gs>
                    <a:gs pos="86000">
                      <a:schemeClr val="tx1"/>
                    </a:gs>
                  </a:gsLst>
                  <a:lin ang="5400000" scaled="0"/>
                  <a:tileRect/>
                </a:gradFill>
                <a:latin typeface="+mj-lt"/>
                <a:cs typeface="Arial" charset="0"/>
                <a:sym typeface="Wingdings" pitchFamily="2" charset="2"/>
              </a:rPr>
            </a:br>
            <a:r>
              <a:rPr lang="en-US" sz="4000" spc="-150" dirty="0" smtClean="0">
                <a:ln w="3175">
                  <a:noFill/>
                </a:ln>
                <a:gradFill flip="none" rotWithShape="1">
                  <a:gsLst>
                    <a:gs pos="0">
                      <a:schemeClr val="tx1"/>
                    </a:gs>
                    <a:gs pos="86000">
                      <a:schemeClr val="tx1"/>
                    </a:gs>
                  </a:gsLst>
                  <a:lin ang="5400000" scaled="0"/>
                  <a:tileRect/>
                </a:gradFill>
                <a:latin typeface="+mj-lt"/>
                <a:cs typeface="Arial" charset="0"/>
                <a:sym typeface="Wingdings" pitchFamily="2" charset="2"/>
              </a:rPr>
              <a:t>For SharePoint</a:t>
            </a:r>
            <a:r>
              <a:rPr kumimoji="0" lang="en-US" sz="4000" b="0" i="0" u="none" strike="noStrike" kern="1200" cap="none" spc="-150"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sym typeface="Wingdings" pitchFamily="2" charset="2"/>
              </a:rPr>
              <a:t/>
            </a:r>
            <a:br>
              <a:rPr kumimoji="0" lang="en-US" sz="4000" b="0" i="0" u="none" strike="noStrike" kern="1200" cap="none" spc="-150" normalizeH="0" baseline="0" noProof="0" dirty="0" smtClean="0">
                <a:ln w="3175">
                  <a:noFill/>
                </a:ln>
                <a:gradFill flip="none" rotWithShape="1">
                  <a:gsLst>
                    <a:gs pos="0">
                      <a:schemeClr val="tx1"/>
                    </a:gs>
                    <a:gs pos="86000">
                      <a:schemeClr val="tx1"/>
                    </a:gs>
                  </a:gsLst>
                  <a:lin ang="5400000" scaled="0"/>
                  <a:tileRect/>
                </a:gradFill>
                <a:effectLst/>
                <a:uLnTx/>
                <a:uFillTx/>
                <a:latin typeface="+mj-lt"/>
                <a:ea typeface="+mn-ea"/>
                <a:cs typeface="Arial" charset="0"/>
                <a:sym typeface="Wingdings" pitchFamily="2" charset="2"/>
              </a:rPr>
            </a:br>
            <a:endParaRPr kumimoji="0" lang="en-US" sz="2800" b="0" i="1" u="none" strike="noStrike" kern="1200" cap="none" spc="-150" normalizeH="0" baseline="0" noProof="0" dirty="0">
              <a:ln w="3175">
                <a:noFill/>
              </a:ln>
              <a:gradFill>
                <a:gsLst>
                  <a:gs pos="50000">
                    <a:srgbClr val="CDD804">
                      <a:lumMod val="40000"/>
                      <a:lumOff val="60000"/>
                    </a:srgbClr>
                  </a:gs>
                  <a:gs pos="100000">
                    <a:srgbClr val="CDD804"/>
                  </a:gs>
                </a:gsLst>
                <a:lin ang="5400000" scaled="0"/>
              </a:gradFill>
              <a:effectLst/>
              <a:uLnTx/>
              <a:uFillTx/>
              <a:latin typeface="+mj-lt"/>
              <a:ea typeface="+mn-ea"/>
              <a:cs typeface="Arial" charset="0"/>
            </a:endParaRPr>
          </a:p>
        </p:txBody>
      </p:sp>
      <p:pic>
        <p:nvPicPr>
          <p:cNvPr id="163" name="Picture 7" descr="C:\Program Files\Microsoft Resource DVD Artwork\DVD_ART\Artwork_Imagery\Shapes and Graphics\Arrows - arrow\Straight\up blue arrow up.png"/>
          <p:cNvPicPr>
            <a:picLocks noChangeAspect="1" noChangeArrowheads="1"/>
          </p:cNvPicPr>
          <p:nvPr/>
        </p:nvPicPr>
        <p:blipFill>
          <a:blip r:embed="rId4" cstate="print">
            <a:lum bright="100000" contrast="10000"/>
          </a:blip>
          <a:srcRect/>
          <a:stretch>
            <a:fillRect/>
          </a:stretch>
        </p:blipFill>
        <p:spPr bwMode="auto">
          <a:xfrm flipH="1" flipV="1">
            <a:off x="7282089" y="3069325"/>
            <a:ext cx="971296" cy="826956"/>
          </a:xfrm>
          <a:prstGeom prst="rect">
            <a:avLst/>
          </a:prstGeom>
          <a:noFill/>
        </p:spPr>
      </p:pic>
      <p:pic>
        <p:nvPicPr>
          <p:cNvPr id="164" name="Picture 7" descr="C:\Program Files\Microsoft Resource DVD Artwork\DVD_ART\Artwork_Imagery\Shapes and Graphics\Arrows - arrow\Straight\up blue arrow up.png"/>
          <p:cNvPicPr>
            <a:picLocks noChangeAspect="1" noChangeArrowheads="1"/>
          </p:cNvPicPr>
          <p:nvPr/>
        </p:nvPicPr>
        <p:blipFill>
          <a:blip r:embed="rId4" cstate="print">
            <a:lum bright="100000" contrast="10000"/>
          </a:blip>
          <a:srcRect/>
          <a:stretch>
            <a:fillRect/>
          </a:stretch>
        </p:blipFill>
        <p:spPr bwMode="auto">
          <a:xfrm rot="10800000" flipH="1" flipV="1">
            <a:off x="7282089" y="3896281"/>
            <a:ext cx="971296" cy="826956"/>
          </a:xfrm>
          <a:prstGeom prst="rect">
            <a:avLst/>
          </a:prstGeom>
          <a:noFill/>
        </p:spPr>
      </p:pic>
      <p:pic>
        <p:nvPicPr>
          <p:cNvPr id="165" name="Picture 7" descr="C:\Program Files\Microsoft Resource DVD Artwork\DVD_ART\Artwork_Imagery\Shapes and Graphics\Arrows - arrow\Straight\up blue arrow up.png"/>
          <p:cNvPicPr>
            <a:picLocks noChangeAspect="1" noChangeArrowheads="1"/>
          </p:cNvPicPr>
          <p:nvPr/>
        </p:nvPicPr>
        <p:blipFill>
          <a:blip r:embed="rId4" cstate="print">
            <a:lum bright="100000" contrast="10000"/>
          </a:blip>
          <a:srcRect/>
          <a:stretch>
            <a:fillRect/>
          </a:stretch>
        </p:blipFill>
        <p:spPr bwMode="auto">
          <a:xfrm flipH="1" flipV="1">
            <a:off x="741589" y="3069325"/>
            <a:ext cx="971296" cy="826956"/>
          </a:xfrm>
          <a:prstGeom prst="rect">
            <a:avLst/>
          </a:prstGeom>
          <a:noFill/>
        </p:spPr>
      </p:pic>
      <p:pic>
        <p:nvPicPr>
          <p:cNvPr id="166" name="Picture 7" descr="C:\Program Files\Microsoft Resource DVD Artwork\DVD_ART\Artwork_Imagery\Shapes and Graphics\Arrows - arrow\Straight\up blue arrow up.png"/>
          <p:cNvPicPr>
            <a:picLocks noChangeAspect="1" noChangeArrowheads="1"/>
          </p:cNvPicPr>
          <p:nvPr/>
        </p:nvPicPr>
        <p:blipFill>
          <a:blip r:embed="rId4" cstate="print">
            <a:lum bright="100000" contrast="10000"/>
          </a:blip>
          <a:srcRect/>
          <a:stretch>
            <a:fillRect/>
          </a:stretch>
        </p:blipFill>
        <p:spPr bwMode="auto">
          <a:xfrm rot="10800000" flipH="1" flipV="1">
            <a:off x="741589" y="3896281"/>
            <a:ext cx="971296" cy="826956"/>
          </a:xfrm>
          <a:prstGeom prst="rect">
            <a:avLst/>
          </a:prstGeom>
          <a:noFill/>
        </p:spPr>
      </p:pic>
      <p:sp>
        <p:nvSpPr>
          <p:cNvPr id="167" name="Flowchart: Magnetic Disk 166"/>
          <p:cNvSpPr/>
          <p:nvPr/>
        </p:nvSpPr>
        <p:spPr bwMode="auto">
          <a:xfrm>
            <a:off x="910316" y="2219881"/>
            <a:ext cx="7162800" cy="3581400"/>
          </a:xfrm>
          <a:prstGeom prst="flowChartMagneticDisk">
            <a:avLst/>
          </a:prstGeom>
          <a:gradFill flip="none" rotWithShape="1">
            <a:gsLst>
              <a:gs pos="0">
                <a:srgbClr val="000000"/>
              </a:gs>
              <a:gs pos="58000">
                <a:srgbClr val="FFFFFF">
                  <a:alpha val="50000"/>
                </a:srgbClr>
              </a:gs>
              <a:gs pos="88000">
                <a:srgbClr val="FFFFFF">
                  <a:alpha val="50000"/>
                </a:srgbClr>
              </a:gs>
            </a:gsLst>
            <a:lin ang="5400000" scaled="1"/>
            <a:tileRect/>
          </a:gradFill>
          <a:ln w="19050" cap="flat" cmpd="sng" algn="ctr">
            <a:solidFill>
              <a:srgbClr val="FFFFFF">
                <a:alpha val="23922"/>
              </a:srgbClr>
            </a:solidFill>
            <a:prstDash val="solid"/>
            <a:round/>
            <a:headEnd type="none" w="med" len="med"/>
            <a:tailEnd type="none" w="med" len="med"/>
          </a:ln>
          <a:effectLst>
            <a:outerShdw blurRad="76200" sx="84000" sy="84000" algn="ctr" rotWithShape="0">
              <a:srgbClr val="FFFFFF"/>
            </a:outerShdw>
          </a:effectLst>
          <a:scene3d>
            <a:camera prst="orthographicFront"/>
            <a:lightRig rig="brightRoom" dir="t"/>
          </a:scene3d>
          <a:sp3d extrusionH="6350" prstMaterial="matte">
            <a:bevelT w="114300"/>
            <a:extrusionClr>
              <a:schemeClr val="tx1"/>
            </a:extrusionClr>
          </a:sp3d>
        </p:spPr>
        <p:txBody>
          <a:bodyPr vert="horz" wrap="square" lIns="91440" tIns="45720" rIns="91440" bIns="45720" numCol="1" rtlCol="0" anchor="ctr" anchorCtr="0" compatLnSpc="1">
            <a:prstTxWarp prst="textNoShape">
              <a:avLst/>
            </a:prstTxWarp>
          </a:bodyPr>
          <a:lstStyle/>
          <a:p>
            <a:pPr marR="0" lvl="0" indent="0" defTabSz="1097280" fontAlgn="base">
              <a:lnSpc>
                <a:spcPts val="3200"/>
              </a:lnSpc>
              <a:spcBef>
                <a:spcPct val="0"/>
              </a:spcBef>
              <a:spcAft>
                <a:spcPct val="0"/>
              </a:spcAft>
              <a:buClr>
                <a:srgbClr val="F3AF35"/>
              </a:buClr>
              <a:buSzPct val="85000"/>
              <a:buFontTx/>
              <a:buNone/>
              <a:tabLst/>
              <a:defRPr/>
            </a:pPr>
            <a:endParaRPr lang="en-US" altLang="zh-CN" sz="2200" dirty="0" smtClean="0"/>
          </a:p>
        </p:txBody>
      </p:sp>
      <p:sp>
        <p:nvSpPr>
          <p:cNvPr id="168" name="Flowchart: Magnetic Disk 167"/>
          <p:cNvSpPr/>
          <p:nvPr/>
        </p:nvSpPr>
        <p:spPr bwMode="auto">
          <a:xfrm>
            <a:off x="910316" y="3285125"/>
            <a:ext cx="7162800" cy="2516155"/>
          </a:xfrm>
          <a:prstGeom prst="flowChartMagneticDisk">
            <a:avLst/>
          </a:prstGeom>
          <a:gradFill flip="none" rotWithShape="1">
            <a:gsLst>
              <a:gs pos="0">
                <a:srgbClr val="000000"/>
              </a:gs>
              <a:gs pos="58000">
                <a:srgbClr val="FFFFFF">
                  <a:alpha val="50000"/>
                </a:srgbClr>
              </a:gs>
              <a:gs pos="88000">
                <a:srgbClr val="FFFFFF">
                  <a:alpha val="50000"/>
                </a:srgbClr>
              </a:gs>
            </a:gsLst>
            <a:lin ang="5400000" scaled="1"/>
            <a:tileRect/>
          </a:gradFill>
          <a:ln w="19050" cap="flat" cmpd="sng" algn="ctr">
            <a:solidFill>
              <a:srgbClr val="FFFFFF">
                <a:alpha val="23922"/>
              </a:srgbClr>
            </a:solidFill>
            <a:prstDash val="solid"/>
            <a:round/>
            <a:headEnd type="none" w="med" len="med"/>
            <a:tailEnd type="none" w="med" len="med"/>
          </a:ln>
          <a:effectLst>
            <a:outerShdw blurRad="76200" sx="84000" sy="84000" algn="ctr" rotWithShape="0">
              <a:srgbClr val="FFFFFF"/>
            </a:outerShdw>
          </a:effectLst>
          <a:scene3d>
            <a:camera prst="orthographicFront"/>
            <a:lightRig rig="brightRoom" dir="t"/>
          </a:scene3d>
          <a:sp3d extrusionH="6350" prstMaterial="matte">
            <a:bevelT w="114300"/>
            <a:extrusionClr>
              <a:schemeClr val="tx1"/>
            </a:extrusionClr>
          </a:sp3d>
        </p:spPr>
        <p:txBody>
          <a:bodyPr vert="horz" wrap="square" lIns="91440" tIns="45720" rIns="91440" bIns="45720" numCol="1" rtlCol="0" anchor="ctr" anchorCtr="0" compatLnSpc="1">
            <a:prstTxWarp prst="textNoShape">
              <a:avLst/>
            </a:prstTxWarp>
          </a:bodyPr>
          <a:lstStyle/>
          <a:p>
            <a:pPr marR="0" lvl="0" indent="0" defTabSz="1097280" fontAlgn="base">
              <a:lnSpc>
                <a:spcPts val="3200"/>
              </a:lnSpc>
              <a:spcBef>
                <a:spcPct val="0"/>
              </a:spcBef>
              <a:spcAft>
                <a:spcPct val="0"/>
              </a:spcAft>
              <a:buClr>
                <a:srgbClr val="F3AF35"/>
              </a:buClr>
              <a:buSzPct val="85000"/>
              <a:buFontTx/>
              <a:buNone/>
              <a:tabLst/>
              <a:defRPr/>
            </a:pPr>
            <a:endParaRPr lang="en-US" altLang="zh-CN" sz="2200" dirty="0" smtClean="0"/>
          </a:p>
        </p:txBody>
      </p:sp>
      <p:grpSp>
        <p:nvGrpSpPr>
          <p:cNvPr id="169" name="Group 60"/>
          <p:cNvGrpSpPr/>
          <p:nvPr/>
        </p:nvGrpSpPr>
        <p:grpSpPr>
          <a:xfrm>
            <a:off x="834116" y="4239181"/>
            <a:ext cx="7315200" cy="1665116"/>
            <a:chOff x="2436812" y="4724400"/>
            <a:chExt cx="7315200" cy="1665116"/>
          </a:xfrm>
        </p:grpSpPr>
        <p:grpSp>
          <p:nvGrpSpPr>
            <p:cNvPr id="170" name="Group 35"/>
            <p:cNvGrpSpPr/>
            <p:nvPr/>
          </p:nvGrpSpPr>
          <p:grpSpPr>
            <a:xfrm>
              <a:off x="2536974" y="4724400"/>
              <a:ext cx="7114877" cy="1665116"/>
              <a:chOff x="7184158" y="4022479"/>
              <a:chExt cx="5161306" cy="1207916"/>
            </a:xfrm>
          </p:grpSpPr>
          <p:pic>
            <p:nvPicPr>
              <p:cNvPr id="179" name="Picture 2" descr="C:\Users\maryfj\Desktop\DVD_ART35\Artwork_Imagery\Shapes\Glows\white oval shaped glow.png"/>
              <p:cNvPicPr>
                <a:picLocks noChangeAspect="1" noChangeArrowheads="1"/>
              </p:cNvPicPr>
              <p:nvPr/>
            </p:nvPicPr>
            <p:blipFill>
              <a:blip r:embed="rId5" cstate="print"/>
              <a:srcRect/>
              <a:stretch>
                <a:fillRect/>
              </a:stretch>
            </p:blipFill>
            <p:spPr bwMode="auto">
              <a:xfrm>
                <a:off x="7403302" y="4022479"/>
                <a:ext cx="4672383" cy="1207916"/>
              </a:xfrm>
              <a:prstGeom prst="rect">
                <a:avLst/>
              </a:prstGeom>
              <a:noFill/>
              <a:ln>
                <a:noFill/>
              </a:ln>
            </p:spPr>
          </p:pic>
          <p:sp>
            <p:nvSpPr>
              <p:cNvPr id="180"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marR="0" lvl="0" indent="0" algn="ctr" defTabSz="914400" fontAlgn="base">
                  <a:lnSpc>
                    <a:spcPct val="70000"/>
                  </a:lnSpc>
                  <a:spcBef>
                    <a:spcPct val="0"/>
                  </a:spcBef>
                  <a:spcAft>
                    <a:spcPct val="0"/>
                  </a:spcAft>
                  <a:buClrTx/>
                  <a:buSzTx/>
                  <a:buFontTx/>
                  <a:buNone/>
                  <a:tabLst/>
                  <a:defRPr/>
                </a:pPr>
                <a:endParaRPr lang="en-US" sz="2000" dirty="0">
                  <a:solidFill>
                    <a:srgbClr val="FFFFFF"/>
                  </a:solidFill>
                </a:endParaRPr>
              </a:p>
            </p:txBody>
          </p:sp>
        </p:grpSp>
        <p:pic>
          <p:nvPicPr>
            <p:cNvPr id="171" name="Picture 2" descr="\\SERVER3\Restrict\FTP_Root\Clients\White_Whale\2-20070_TAP_Airlift\Art\6-star pie cuts.png"/>
            <p:cNvPicPr>
              <a:picLocks noChangeAspect="1" noChangeArrowheads="1"/>
            </p:cNvPicPr>
            <p:nvPr/>
          </p:nvPicPr>
          <p:blipFill>
            <a:blip r:embed="rId6" cstate="print">
              <a:grayscl/>
            </a:blip>
            <a:stretch>
              <a:fillRect/>
            </a:stretch>
          </p:blipFill>
          <p:spPr bwMode="auto">
            <a:xfrm rot="5400000">
              <a:off x="5332413" y="1828801"/>
              <a:ext cx="1523998" cy="7315200"/>
            </a:xfrm>
            <a:prstGeom prst="rect">
              <a:avLst/>
            </a:prstGeom>
            <a:noFill/>
          </p:spPr>
        </p:pic>
        <p:sp>
          <p:nvSpPr>
            <p:cNvPr id="172" name="Rectangle 171"/>
            <p:cNvSpPr/>
            <p:nvPr/>
          </p:nvSpPr>
          <p:spPr>
            <a:xfrm>
              <a:off x="7666037" y="5029200"/>
              <a:ext cx="1676400"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Communities</a:t>
              </a:r>
            </a:p>
          </p:txBody>
        </p:sp>
        <p:sp>
          <p:nvSpPr>
            <p:cNvPr id="173" name="Rectangle 172"/>
            <p:cNvSpPr/>
            <p:nvPr/>
          </p:nvSpPr>
          <p:spPr>
            <a:xfrm>
              <a:off x="5385732" y="5943600"/>
              <a:ext cx="1417360"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Search</a:t>
              </a:r>
            </a:p>
          </p:txBody>
        </p:sp>
        <p:sp>
          <p:nvSpPr>
            <p:cNvPr id="174" name="Rectangle 173"/>
            <p:cNvSpPr/>
            <p:nvPr/>
          </p:nvSpPr>
          <p:spPr>
            <a:xfrm>
              <a:off x="2970212" y="5029200"/>
              <a:ext cx="1550406"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Composites</a:t>
              </a:r>
              <a:endPar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endParaRPr>
            </a:p>
          </p:txBody>
        </p:sp>
        <p:sp>
          <p:nvSpPr>
            <p:cNvPr id="175" name="Rectangle 174"/>
            <p:cNvSpPr/>
            <p:nvPr/>
          </p:nvSpPr>
          <p:spPr>
            <a:xfrm>
              <a:off x="7923212" y="5676900"/>
              <a:ext cx="1024930"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Content</a:t>
              </a:r>
            </a:p>
          </p:txBody>
        </p:sp>
        <p:sp>
          <p:nvSpPr>
            <p:cNvPr id="176" name="Rectangle 175"/>
            <p:cNvSpPr/>
            <p:nvPr/>
          </p:nvSpPr>
          <p:spPr>
            <a:xfrm>
              <a:off x="3198812" y="5676900"/>
              <a:ext cx="1001003"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Insights</a:t>
              </a:r>
            </a:p>
          </p:txBody>
        </p:sp>
        <p:pic>
          <p:nvPicPr>
            <p:cNvPr id="177" name="Picture 2" descr="C:\Users\maryfj\Desktop\DVD_ART35\Artwork_Imagery\Shapes\Glows\white oval shaped glow.png"/>
            <p:cNvPicPr>
              <a:picLocks noChangeAspect="1" noChangeArrowheads="1"/>
            </p:cNvPicPr>
            <p:nvPr/>
          </p:nvPicPr>
          <p:blipFill>
            <a:blip r:embed="rId5" cstate="print"/>
            <a:srcRect/>
            <a:stretch>
              <a:fillRect/>
            </a:stretch>
          </p:blipFill>
          <p:spPr bwMode="auto">
            <a:xfrm>
              <a:off x="4122737" y="4981575"/>
              <a:ext cx="3886200" cy="914400"/>
            </a:xfrm>
            <a:prstGeom prst="rect">
              <a:avLst/>
            </a:prstGeom>
            <a:noFill/>
            <a:ln>
              <a:noFill/>
            </a:ln>
          </p:spPr>
        </p:pic>
        <p:sp>
          <p:nvSpPr>
            <p:cNvPr id="178" name="Rectangle 177"/>
            <p:cNvSpPr/>
            <p:nvPr/>
          </p:nvSpPr>
          <p:spPr>
            <a:xfrm>
              <a:off x="5385733" y="4800600"/>
              <a:ext cx="1417359" cy="208070"/>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a:ln w="9525" cmpd="sng">
                    <a:noFill/>
                    <a:prstDash val="solid"/>
                  </a:ln>
                  <a:gradFill>
                    <a:gsLst>
                      <a:gs pos="0">
                        <a:srgbClr val="0F0F0F"/>
                      </a:gs>
                      <a:gs pos="77000">
                        <a:schemeClr val="bg2">
                          <a:lumMod val="95000"/>
                          <a:lumOff val="5000"/>
                        </a:schemeClr>
                      </a:gs>
                    </a:gsLst>
                    <a:lin ang="16200000" scaled="1"/>
                  </a:gradFill>
                  <a:effectLst>
                    <a:glow rad="228600">
                      <a:srgbClr val="FFFFFF"/>
                    </a:glow>
                  </a:effectLst>
                  <a:latin typeface="+mj-lt"/>
                </a:rPr>
                <a:t>Sites</a:t>
              </a:r>
            </a:p>
          </p:txBody>
        </p:sp>
      </p:grpSp>
      <p:grpSp>
        <p:nvGrpSpPr>
          <p:cNvPr id="181" name="Group 58"/>
          <p:cNvGrpSpPr/>
          <p:nvPr/>
        </p:nvGrpSpPr>
        <p:grpSpPr>
          <a:xfrm>
            <a:off x="834116" y="1762681"/>
            <a:ext cx="7315200" cy="1728189"/>
            <a:chOff x="2589212" y="4813727"/>
            <a:chExt cx="7315200" cy="1728189"/>
          </a:xfrm>
        </p:grpSpPr>
        <p:grpSp>
          <p:nvGrpSpPr>
            <p:cNvPr id="182" name="Group 47"/>
            <p:cNvGrpSpPr/>
            <p:nvPr/>
          </p:nvGrpSpPr>
          <p:grpSpPr>
            <a:xfrm>
              <a:off x="2689374" y="4876800"/>
              <a:ext cx="7114877" cy="1665116"/>
              <a:chOff x="7184158" y="4022479"/>
              <a:chExt cx="5161306" cy="1207916"/>
            </a:xfrm>
          </p:grpSpPr>
          <p:pic>
            <p:nvPicPr>
              <p:cNvPr id="191" name="Picture 2" descr="C:\Users\maryfj\Desktop\DVD_ART35\Artwork_Imagery\Shapes\Glows\white oval shaped glow.png"/>
              <p:cNvPicPr>
                <a:picLocks noChangeAspect="1" noChangeArrowheads="1"/>
              </p:cNvPicPr>
              <p:nvPr/>
            </p:nvPicPr>
            <p:blipFill>
              <a:blip r:embed="rId5" cstate="print"/>
              <a:srcRect/>
              <a:stretch>
                <a:fillRect/>
              </a:stretch>
            </p:blipFill>
            <p:spPr bwMode="auto">
              <a:xfrm>
                <a:off x="7403302" y="4022479"/>
                <a:ext cx="4672383" cy="1207916"/>
              </a:xfrm>
              <a:prstGeom prst="rect">
                <a:avLst/>
              </a:prstGeom>
              <a:noFill/>
              <a:ln>
                <a:noFill/>
              </a:ln>
            </p:spPr>
          </p:pic>
          <p:sp>
            <p:nvSpPr>
              <p:cNvPr id="192"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a:gsLst>
                  <a:gs pos="0">
                    <a:srgbClr val="D6B19C"/>
                  </a:gs>
                  <a:gs pos="30000">
                    <a:srgbClr val="D49E6C"/>
                  </a:gs>
                  <a:gs pos="70000">
                    <a:srgbClr val="A65528"/>
                  </a:gs>
                  <a:gs pos="100000">
                    <a:srgbClr val="663012"/>
                  </a:gs>
                </a:gsLst>
                <a:lin ang="16200000" scaled="0"/>
              </a:gradFill>
              <a:ln>
                <a:noFill/>
                <a:headEnd type="none" w="med" len="med"/>
                <a:tailEnd type="none" w="med" len="med"/>
              </a:ln>
              <a:effectLst>
                <a:outerShdw blurRad="215900" dist="38100" dir="5400000" algn="t" rotWithShape="0">
                  <a:prstClr val="black"/>
                </a:outerShdw>
              </a:effectLst>
              <a:scene3d>
                <a:camera prst="orthographicFront" fov="0">
                  <a:rot lat="0" lon="0" rev="0"/>
                </a:camera>
                <a:lightRig rig="glow" dir="t">
                  <a:rot lat="0" lon="0" rev="6360000"/>
                </a:lightRig>
              </a:scene3d>
              <a:sp3d prstMaterial="flat">
                <a:contourClr>
                  <a:srgbClr val="B2B2B2">
                    <a:satMod val="300000"/>
                  </a:srgbClr>
                </a:contourClr>
              </a:sp3d>
            </p:spPr>
            <p:txBody>
              <a:bodyPr vert="horz" wrap="square" lIns="109728" tIns="54864" rIns="109728" bIns="54864" numCol="1" rtlCol="0" anchor="ctr" anchorCtr="0" compatLnSpc="1">
                <a:prstTxWarp prst="textNoShape">
                  <a:avLst/>
                </a:prstTxWarp>
              </a:bodyPr>
              <a:lstStyle/>
              <a:p>
                <a:pPr algn="ctr" defTabSz="1096963" fontAlgn="base">
                  <a:lnSpc>
                    <a:spcPct val="70000"/>
                  </a:lnSpc>
                  <a:spcBef>
                    <a:spcPct val="0"/>
                  </a:spcBef>
                  <a:spcAft>
                    <a:spcPct val="0"/>
                  </a:spcAft>
                  <a:defRPr/>
                </a:pPr>
                <a:endParaRPr lang="en-US" sz="2000" dirty="0">
                  <a:solidFill>
                    <a:prstClr val="white"/>
                  </a:solidFill>
                  <a:effectLst>
                    <a:outerShdw blurRad="38100" dist="38100" dir="2700000" algn="tl">
                      <a:srgbClr val="000000">
                        <a:alpha val="43137"/>
                      </a:srgbClr>
                    </a:outerShdw>
                  </a:effectLst>
                  <a:latin typeface="Kozuka Gothic Pro H" pitchFamily="34" charset="-128"/>
                </a:endParaRPr>
              </a:p>
            </p:txBody>
          </p:sp>
        </p:grpSp>
        <p:pic>
          <p:nvPicPr>
            <p:cNvPr id="183" name="Picture 2" descr="\\SERVER3\Restrict\FTP_Root\Clients\White_Whale\2-20070_TAP_Airlift\Art\6-star pie cuts.png"/>
            <p:cNvPicPr>
              <a:picLocks noChangeAspect="1" noChangeArrowheads="1"/>
            </p:cNvPicPr>
            <p:nvPr/>
          </p:nvPicPr>
          <p:blipFill>
            <a:blip r:embed="rId6" cstate="print">
              <a:grayscl/>
            </a:blip>
            <a:stretch>
              <a:fillRect/>
            </a:stretch>
          </p:blipFill>
          <p:spPr bwMode="auto">
            <a:xfrm rot="5400000">
              <a:off x="5484813" y="1981201"/>
              <a:ext cx="1523998" cy="7315200"/>
            </a:xfrm>
            <a:prstGeom prst="rect">
              <a:avLst/>
            </a:prstGeom>
            <a:noFill/>
          </p:spPr>
        </p:pic>
        <p:sp>
          <p:nvSpPr>
            <p:cNvPr id="184" name="Rectangle 183"/>
            <p:cNvSpPr/>
            <p:nvPr/>
          </p:nvSpPr>
          <p:spPr>
            <a:xfrm>
              <a:off x="8075612" y="5076825"/>
              <a:ext cx="1676400" cy="415819"/>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 Portfolio Selection</a:t>
              </a:r>
            </a:p>
          </p:txBody>
        </p:sp>
        <p:sp>
          <p:nvSpPr>
            <p:cNvPr id="185" name="Rectangle 184"/>
            <p:cNvSpPr/>
            <p:nvPr/>
          </p:nvSpPr>
          <p:spPr>
            <a:xfrm>
              <a:off x="5538132" y="6000750"/>
              <a:ext cx="1417360" cy="415819"/>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Schedule Management</a:t>
              </a:r>
            </a:p>
          </p:txBody>
        </p:sp>
        <p:sp>
          <p:nvSpPr>
            <p:cNvPr id="186" name="Rectangle 185"/>
            <p:cNvSpPr/>
            <p:nvPr/>
          </p:nvSpPr>
          <p:spPr>
            <a:xfrm>
              <a:off x="2817812" y="5076825"/>
              <a:ext cx="1550406" cy="415498"/>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 BI &amp; Reporting</a:t>
              </a:r>
            </a:p>
          </p:txBody>
        </p:sp>
        <p:sp>
          <p:nvSpPr>
            <p:cNvPr id="187" name="Rectangle 186"/>
            <p:cNvSpPr/>
            <p:nvPr/>
          </p:nvSpPr>
          <p:spPr>
            <a:xfrm>
              <a:off x="7694612" y="5753100"/>
              <a:ext cx="1447800" cy="415498"/>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Resource Management</a:t>
              </a:r>
            </a:p>
          </p:txBody>
        </p:sp>
        <p:sp>
          <p:nvSpPr>
            <p:cNvPr id="188" name="Rectangle 187"/>
            <p:cNvSpPr/>
            <p:nvPr/>
          </p:nvSpPr>
          <p:spPr>
            <a:xfrm>
              <a:off x="3198812" y="5753100"/>
              <a:ext cx="1524000" cy="415498"/>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 Project Team Collaboration</a:t>
              </a:r>
            </a:p>
          </p:txBody>
        </p:sp>
        <p:pic>
          <p:nvPicPr>
            <p:cNvPr id="189" name="Picture 2" descr="C:\Users\maryfj\Desktop\DVD_ART35\Artwork_Imagery\Shapes\Glows\white oval shaped glow.png"/>
            <p:cNvPicPr>
              <a:picLocks noChangeAspect="1" noChangeArrowheads="1"/>
            </p:cNvPicPr>
            <p:nvPr/>
          </p:nvPicPr>
          <p:blipFill>
            <a:blip r:embed="rId5" cstate="print"/>
            <a:srcRect/>
            <a:stretch>
              <a:fillRect/>
            </a:stretch>
          </p:blipFill>
          <p:spPr bwMode="auto">
            <a:xfrm>
              <a:off x="4275137" y="5133975"/>
              <a:ext cx="3886200" cy="914400"/>
            </a:xfrm>
            <a:prstGeom prst="rect">
              <a:avLst/>
            </a:prstGeom>
            <a:noFill/>
            <a:ln>
              <a:noFill/>
            </a:ln>
          </p:spPr>
        </p:pic>
        <p:sp>
          <p:nvSpPr>
            <p:cNvPr id="190" name="Rectangle 189"/>
            <p:cNvSpPr/>
            <p:nvPr/>
          </p:nvSpPr>
          <p:spPr>
            <a:xfrm>
              <a:off x="5538133" y="4813727"/>
              <a:ext cx="1417359" cy="415498"/>
            </a:xfrm>
            <a:prstGeom prst="rect">
              <a:avLst/>
            </a:prstGeom>
          </p:spPr>
          <p:txBody>
            <a:bodyPr wrap="square" lIns="0" tIns="0" rIns="0" bIns="0">
              <a:spAutoFit/>
            </a:bodyPr>
            <a:lstStyle/>
            <a:p>
              <a:pPr algn="ctr" defTabSz="1096919" fontAlgn="base">
                <a:lnSpc>
                  <a:spcPct val="75000"/>
                </a:lnSpc>
                <a:spcBef>
                  <a:spcPct val="0"/>
                </a:spcBef>
                <a:spcAft>
                  <a:spcPct val="0"/>
                </a:spcAft>
                <a:defRPr/>
              </a:pPr>
              <a:r>
                <a:rPr lang="en-US" b="1" i="1" dirty="0" smtClean="0">
                  <a:ln w="9525" cmpd="sng">
                    <a:noFill/>
                    <a:prstDash val="solid"/>
                  </a:ln>
                  <a:gradFill>
                    <a:gsLst>
                      <a:gs pos="0">
                        <a:srgbClr val="0F0F0F"/>
                      </a:gs>
                      <a:gs pos="77000">
                        <a:srgbClr val="CA4C06"/>
                      </a:gs>
                    </a:gsLst>
                    <a:lin ang="16200000" scaled="1"/>
                  </a:gradFill>
                  <a:effectLst>
                    <a:glow rad="228600">
                      <a:srgbClr val="FFFFFF"/>
                    </a:glow>
                  </a:effectLst>
                  <a:latin typeface="+mj-lt"/>
                </a:rPr>
                <a:t> Demand Management</a:t>
              </a:r>
            </a:p>
          </p:txBody>
        </p:sp>
      </p:grpSp>
      <p:grpSp>
        <p:nvGrpSpPr>
          <p:cNvPr id="193" name="Group 68"/>
          <p:cNvGrpSpPr/>
          <p:nvPr/>
        </p:nvGrpSpPr>
        <p:grpSpPr>
          <a:xfrm flipH="1">
            <a:off x="2514134" y="5728705"/>
            <a:ext cx="1124102" cy="256027"/>
            <a:chOff x="5564670" y="5538830"/>
            <a:chExt cx="1124102" cy="256027"/>
          </a:xfrm>
        </p:grpSpPr>
        <p:sp>
          <p:nvSpPr>
            <p:cNvPr id="194" name="Oval 193"/>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195" name="Straight Connector 194"/>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96" name="Straight Connector 195"/>
            <p:cNvCxnSpPr>
              <a:endCxn id="194"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197" name="Group 72"/>
          <p:cNvGrpSpPr/>
          <p:nvPr/>
        </p:nvGrpSpPr>
        <p:grpSpPr>
          <a:xfrm flipV="1">
            <a:off x="5701165" y="1906588"/>
            <a:ext cx="1077532" cy="256027"/>
            <a:chOff x="5564670" y="5538830"/>
            <a:chExt cx="1124102" cy="256027"/>
          </a:xfrm>
        </p:grpSpPr>
        <p:sp>
          <p:nvSpPr>
            <p:cNvPr id="198" name="Oval 197"/>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199" name="Straight Connector 198"/>
            <p:cNvCxnSpPr/>
            <p:nvPr/>
          </p:nvCxnSpPr>
          <p:spPr>
            <a:xfrm>
              <a:off x="5865812" y="5791200"/>
              <a:ext cx="822960"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00" name="Straight Connector 199"/>
            <p:cNvCxnSpPr>
              <a:endCxn id="198"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grpSp>
        <p:nvGrpSpPr>
          <p:cNvPr id="201" name="Group 66"/>
          <p:cNvGrpSpPr/>
          <p:nvPr/>
        </p:nvGrpSpPr>
        <p:grpSpPr>
          <a:xfrm>
            <a:off x="455612" y="5947804"/>
            <a:ext cx="8297863" cy="707886"/>
            <a:chOff x="455612" y="5947804"/>
            <a:chExt cx="8297863" cy="707886"/>
          </a:xfrm>
        </p:grpSpPr>
        <p:pic>
          <p:nvPicPr>
            <p:cNvPr id="202" name="Picture 201" descr="sharepoint server 2010 h rev.png"/>
            <p:cNvPicPr>
              <a:picLocks noChangeAspect="1"/>
            </p:cNvPicPr>
            <p:nvPr/>
          </p:nvPicPr>
          <p:blipFill>
            <a:blip r:embed="rId7"/>
            <a:stretch>
              <a:fillRect/>
            </a:stretch>
          </p:blipFill>
          <p:spPr>
            <a:xfrm>
              <a:off x="455612" y="5961518"/>
              <a:ext cx="3814759" cy="595312"/>
            </a:xfrm>
            <a:prstGeom prst="rect">
              <a:avLst/>
            </a:prstGeom>
          </p:spPr>
        </p:pic>
        <p:sp>
          <p:nvSpPr>
            <p:cNvPr id="203" name="Rectangle 202"/>
            <p:cNvSpPr/>
            <p:nvPr/>
          </p:nvSpPr>
          <p:spPr>
            <a:xfrm>
              <a:off x="4270370" y="5947804"/>
              <a:ext cx="4483105" cy="707886"/>
            </a:xfrm>
            <a:prstGeom prst="rect">
              <a:avLst/>
            </a:prstGeom>
          </p:spPr>
          <p:txBody>
            <a:bodyPr wrap="square">
              <a:spAutoFit/>
            </a:bodyPr>
            <a:lstStyle/>
            <a:p>
              <a:r>
                <a:rPr lang="en-US" sz="2000" i="1" dirty="0" smtClean="0">
                  <a:gradFill>
                    <a:gsLst>
                      <a:gs pos="50000">
                        <a:srgbClr val="CDD804">
                          <a:lumMod val="40000"/>
                          <a:lumOff val="60000"/>
                        </a:srgbClr>
                      </a:gs>
                      <a:gs pos="100000">
                        <a:srgbClr val="CDD804"/>
                      </a:gs>
                    </a:gsLst>
                    <a:lin ang="5400000" scaled="0"/>
                  </a:gradFill>
                </a:rPr>
                <a:t>The Business Collaboration Platform for the Enterprise and the Web</a:t>
              </a:r>
              <a:endParaRPr lang="en-US" sz="2000" dirty="0"/>
            </a:p>
          </p:txBody>
        </p:sp>
      </p:grpSp>
      <p:grpSp>
        <p:nvGrpSpPr>
          <p:cNvPr id="204" name="Group 68"/>
          <p:cNvGrpSpPr/>
          <p:nvPr/>
        </p:nvGrpSpPr>
        <p:grpSpPr>
          <a:xfrm>
            <a:off x="3523134" y="3530309"/>
            <a:ext cx="2057402" cy="527500"/>
            <a:chOff x="9828212" y="3824514"/>
            <a:chExt cx="2057402" cy="527500"/>
          </a:xfrm>
        </p:grpSpPr>
        <p:pic>
          <p:nvPicPr>
            <p:cNvPr id="205" name="Picture 204" descr="ProjectPro2010_bL_r.png"/>
            <p:cNvPicPr>
              <a:picLocks noChangeAspect="1"/>
            </p:cNvPicPr>
            <p:nvPr/>
          </p:nvPicPr>
          <p:blipFill>
            <a:blip r:embed="rId8"/>
            <a:stretch>
              <a:fillRect/>
            </a:stretch>
          </p:blipFill>
          <p:spPr>
            <a:xfrm>
              <a:off x="9828212" y="3824514"/>
              <a:ext cx="2014046" cy="290286"/>
            </a:xfrm>
            <a:prstGeom prst="rect">
              <a:avLst/>
            </a:prstGeom>
          </p:spPr>
        </p:pic>
        <p:sp>
          <p:nvSpPr>
            <p:cNvPr id="206" name="TextBox 205"/>
            <p:cNvSpPr txBox="1"/>
            <p:nvPr/>
          </p:nvSpPr>
          <p:spPr>
            <a:xfrm>
              <a:off x="10308387" y="4136570"/>
              <a:ext cx="1577227"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Synch to SharePoint</a:t>
              </a:r>
            </a:p>
          </p:txBody>
        </p:sp>
      </p:grpSp>
      <p:grpSp>
        <p:nvGrpSpPr>
          <p:cNvPr id="207" name="Group 66"/>
          <p:cNvGrpSpPr/>
          <p:nvPr/>
        </p:nvGrpSpPr>
        <p:grpSpPr>
          <a:xfrm flipH="1" flipV="1">
            <a:off x="5558779" y="3858128"/>
            <a:ext cx="874047" cy="256027"/>
            <a:chOff x="5564670" y="5538830"/>
            <a:chExt cx="808862" cy="256027"/>
          </a:xfrm>
        </p:grpSpPr>
        <p:sp>
          <p:nvSpPr>
            <p:cNvPr id="208" name="Oval 207"/>
            <p:cNvSpPr/>
            <p:nvPr/>
          </p:nvSpPr>
          <p:spPr bwMode="auto">
            <a:xfrm>
              <a:off x="5564670" y="5538830"/>
              <a:ext cx="138989" cy="138989"/>
            </a:xfrm>
            <a:prstGeom prst="ellipse">
              <a:avLst/>
            </a:prstGeom>
            <a:solidFill>
              <a:schemeClr val="tx1"/>
            </a:solidFill>
            <a:ln>
              <a:headEnd type="none" w="med" len="med"/>
              <a:tailEnd type="none" w="med" len="med"/>
            </a:ln>
            <a:effectLst>
              <a:outerShdw blurRad="63500" sx="146000" sy="146000" algn="ctr" rotWithShape="0">
                <a:schemeClr val="tx1">
                  <a:alpha val="40000"/>
                </a:schemeClr>
              </a:outerShdw>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UI" pitchFamily="34" charset="0"/>
              </a:endParaRPr>
            </a:p>
          </p:txBody>
        </p:sp>
        <p:cxnSp>
          <p:nvCxnSpPr>
            <p:cNvPr id="209" name="Straight Connector 208"/>
            <p:cNvCxnSpPr/>
            <p:nvPr/>
          </p:nvCxnSpPr>
          <p:spPr>
            <a:xfrm>
              <a:off x="5865809" y="5791200"/>
              <a:ext cx="507723" cy="1588"/>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a:endCxn id="208" idx="5"/>
            </p:cNvCxnSpPr>
            <p:nvPr/>
          </p:nvCxnSpPr>
          <p:spPr>
            <a:xfrm rot="10800000">
              <a:off x="5683306" y="5657465"/>
              <a:ext cx="189823" cy="137392"/>
            </a:xfrm>
            <a:prstGeom prst="line">
              <a:avLst/>
            </a:prstGeom>
            <a:ln w="15875">
              <a:gradFill flip="none" rotWithShape="1">
                <a:gsLst>
                  <a:gs pos="0">
                    <a:schemeClr val="tx1"/>
                  </a:gs>
                  <a:gs pos="50000">
                    <a:schemeClr val="tx1"/>
                  </a:gs>
                  <a:gs pos="100000">
                    <a:schemeClr val="tx1">
                      <a:alpha val="0"/>
                    </a:schemeClr>
                  </a:gs>
                </a:gsLst>
                <a:lin ang="0" scaled="1"/>
                <a:tileRect/>
              </a:gradFill>
            </a:ln>
            <a:effectLst/>
          </p:spPr>
          <p:style>
            <a:lnRef idx="1">
              <a:schemeClr val="accent1"/>
            </a:lnRef>
            <a:fillRef idx="0">
              <a:schemeClr val="accent1"/>
            </a:fillRef>
            <a:effectRef idx="0">
              <a:schemeClr val="accent1"/>
            </a:effectRef>
            <a:fontRef idx="minor">
              <a:schemeClr val="tx1"/>
            </a:fontRef>
          </p:style>
        </p:cxnSp>
      </p:grpSp>
      <p:pic>
        <p:nvPicPr>
          <p:cNvPr id="225" name="Picture 224" descr="project server 2010 h rev.png"/>
          <p:cNvPicPr>
            <a:picLocks noChangeAspect="1"/>
          </p:cNvPicPr>
          <p:nvPr/>
        </p:nvPicPr>
        <p:blipFill>
          <a:blip r:embed="rId9"/>
          <a:stretch>
            <a:fillRect/>
          </a:stretch>
        </p:blipFill>
        <p:spPr>
          <a:xfrm>
            <a:off x="5889625" y="1429116"/>
            <a:ext cx="2513013" cy="47747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wipe(right)">
                                      <p:cBhvr>
                                        <p:cTn id="11" dur="500"/>
                                        <p:tgtEl>
                                          <p:spTgt spid="193"/>
                                        </p:tgtEl>
                                      </p:cBhvr>
                                    </p:animEffect>
                                  </p:childTnLst>
                                </p:cTn>
                              </p:par>
                              <p:par>
                                <p:cTn id="12" presetID="10" presetClass="entr" presetSubtype="0" fill="hold" nodeType="with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fade">
                                      <p:cBhvr>
                                        <p:cTn id="14" dur="500"/>
                                        <p:tgtEl>
                                          <p:spTgt spid="164"/>
                                        </p:tgtEl>
                                      </p:cBhvr>
                                    </p:animEffect>
                                  </p:childTnLst>
                                </p:cTn>
                              </p:par>
                              <p:par>
                                <p:cTn id="15" presetID="10" presetClass="entr" presetSubtype="0" fill="hold" nodeType="with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10" presetClass="entr" presetSubtype="0" fill="hold" nodeType="withEffect">
                                  <p:stCondLst>
                                    <p:cond delay="0"/>
                                  </p:stCondLst>
                                  <p:childTnLst>
                                    <p:set>
                                      <p:cBhvr>
                                        <p:cTn id="19" dur="1" fill="hold">
                                          <p:stCondLst>
                                            <p:cond delay="0"/>
                                          </p:stCondLst>
                                        </p:cTn>
                                        <p:tgtEl>
                                          <p:spTgt spid="201"/>
                                        </p:tgtEl>
                                        <p:attrNameLst>
                                          <p:attrName>style.visibility</p:attrName>
                                        </p:attrNameLst>
                                      </p:cBhvr>
                                      <p:to>
                                        <p:strVal val="visible"/>
                                      </p:to>
                                    </p:set>
                                    <p:animEffect transition="in" filter="fade">
                                      <p:cBhvr>
                                        <p:cTn id="20" dur="500"/>
                                        <p:tgtEl>
                                          <p:spTgt spid="201"/>
                                        </p:tgtEl>
                                      </p:cBhvr>
                                    </p:animEffect>
                                  </p:childTnLst>
                                </p:cTn>
                              </p:par>
                              <p:par>
                                <p:cTn id="21" presetID="22" presetClass="entr" presetSubtype="4"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animEffect transition="in" filter="wipe(down)">
                                      <p:cBhvr>
                                        <p:cTn id="23" dur="500"/>
                                        <p:tgtEl>
                                          <p:spTgt spid="16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fade">
                                      <p:cBhvr>
                                        <p:cTn id="27" dur="500"/>
                                        <p:tgtEl>
                                          <p:spTgt spid="204"/>
                                        </p:tgtEl>
                                      </p:cBhvr>
                                    </p:animEffect>
                                  </p:childTnLst>
                                </p:cTn>
                              </p:par>
                              <p:par>
                                <p:cTn id="28" presetID="22" presetClass="entr" presetSubtype="8" fill="hold" nodeType="with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wipe(left)">
                                      <p:cBhvr>
                                        <p:cTn id="30" dur="500"/>
                                        <p:tgtEl>
                                          <p:spTgt spid="2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1"/>
                                        </p:tgtEl>
                                        <p:attrNameLst>
                                          <p:attrName>style.visibility</p:attrName>
                                        </p:attrNameLst>
                                      </p:cBhvr>
                                      <p:to>
                                        <p:strVal val="visible"/>
                                      </p:to>
                                    </p:set>
                                    <p:animEffect transition="in" filter="fade">
                                      <p:cBhvr>
                                        <p:cTn id="35" dur="1000"/>
                                        <p:tgtEl>
                                          <p:spTgt spid="181"/>
                                        </p:tgtEl>
                                      </p:cBhvr>
                                    </p:animEffect>
                                  </p:childTnLst>
                                </p:cTn>
                              </p:par>
                              <p:par>
                                <p:cTn id="36" presetID="22" presetClass="entr" presetSubtype="4" fill="hold" nodeType="with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down)">
                                      <p:cBhvr>
                                        <p:cTn id="38" dur="500"/>
                                        <p:tgtEl>
                                          <p:spTgt spid="167"/>
                                        </p:tgtEl>
                                      </p:cBhvr>
                                    </p:animEffect>
                                  </p:childTnLst>
                                </p:cTn>
                              </p:par>
                              <p:par>
                                <p:cTn id="39" presetID="10" presetClass="exit" presetSubtype="0" fill="hold" grpId="0" nodeType="withEffect">
                                  <p:stCondLst>
                                    <p:cond delay="300"/>
                                  </p:stCondLst>
                                  <p:childTnLst>
                                    <p:animEffect transition="out" filter="fade">
                                      <p:cBhvr>
                                        <p:cTn id="40" dur="500"/>
                                        <p:tgtEl>
                                          <p:spTgt spid="168"/>
                                        </p:tgtEl>
                                      </p:cBhvr>
                                    </p:animEffect>
                                    <p:set>
                                      <p:cBhvr>
                                        <p:cTn id="41" dur="1" fill="hold">
                                          <p:stCondLst>
                                            <p:cond delay="499"/>
                                          </p:stCondLst>
                                        </p:cTn>
                                        <p:tgtEl>
                                          <p:spTgt spid="16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63"/>
                                        </p:tgtEl>
                                        <p:attrNameLst>
                                          <p:attrName>style.visibility</p:attrName>
                                        </p:attrNameLst>
                                      </p:cBhvr>
                                      <p:to>
                                        <p:strVal val="visible"/>
                                      </p:to>
                                    </p:set>
                                    <p:animEffect transition="in" filter="fade">
                                      <p:cBhvr>
                                        <p:cTn id="44" dur="500"/>
                                        <p:tgtEl>
                                          <p:spTgt spid="163"/>
                                        </p:tgtEl>
                                      </p:cBhvr>
                                    </p:animEffect>
                                  </p:childTnLst>
                                </p:cTn>
                              </p:par>
                              <p:par>
                                <p:cTn id="45" presetID="10" presetClass="entr" presetSubtype="0" fill="hold" nodeType="withEffect">
                                  <p:stCondLst>
                                    <p:cond delay="0"/>
                                  </p:stCondLst>
                                  <p:childTnLst>
                                    <p:set>
                                      <p:cBhvr>
                                        <p:cTn id="46" dur="1" fill="hold">
                                          <p:stCondLst>
                                            <p:cond delay="0"/>
                                          </p:stCondLst>
                                        </p:cTn>
                                        <p:tgtEl>
                                          <p:spTgt spid="165"/>
                                        </p:tgtEl>
                                        <p:attrNameLst>
                                          <p:attrName>style.visibility</p:attrName>
                                        </p:attrNameLst>
                                      </p:cBhvr>
                                      <p:to>
                                        <p:strVal val="visible"/>
                                      </p:to>
                                    </p:set>
                                    <p:animEffect transition="in" filter="fade">
                                      <p:cBhvr>
                                        <p:cTn id="47" dur="500"/>
                                        <p:tgtEl>
                                          <p:spTgt spid="165"/>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97"/>
                                        </p:tgtEl>
                                        <p:attrNameLst>
                                          <p:attrName>style.visibility</p:attrName>
                                        </p:attrNameLst>
                                      </p:cBhvr>
                                      <p:to>
                                        <p:strVal val="visible"/>
                                      </p:to>
                                    </p:set>
                                    <p:animEffect transition="in" filter="wipe(left)">
                                      <p:cBhvr>
                                        <p:cTn id="51" dur="500"/>
                                        <p:tgtEl>
                                          <p:spTgt spid="197"/>
                                        </p:tgtEl>
                                      </p:cBhvr>
                                    </p:animEffect>
                                  </p:childTnLst>
                                </p:cTn>
                              </p:par>
                            </p:childTnLst>
                          </p:cTn>
                        </p:par>
                        <p:par>
                          <p:cTn id="52" fill="hold">
                            <p:stCondLst>
                              <p:cond delay="1500"/>
                            </p:stCondLst>
                            <p:childTnLst>
                              <p:par>
                                <p:cTn id="53" presetID="4" presetClass="entr" presetSubtype="16" fill="hold" nodeType="afterEffect">
                                  <p:stCondLst>
                                    <p:cond delay="0"/>
                                  </p:stCondLst>
                                  <p:childTnLst>
                                    <p:set>
                                      <p:cBhvr>
                                        <p:cTn id="54" dur="1" fill="hold">
                                          <p:stCondLst>
                                            <p:cond delay="0"/>
                                          </p:stCondLst>
                                        </p:cTn>
                                        <p:tgtEl>
                                          <p:spTgt spid="225"/>
                                        </p:tgtEl>
                                        <p:attrNameLst>
                                          <p:attrName>style.visibility</p:attrName>
                                        </p:attrNameLst>
                                      </p:cBhvr>
                                      <p:to>
                                        <p:strVal val="visible"/>
                                      </p:to>
                                    </p:set>
                                    <p:animEffect transition="in" filter="box(in)">
                                      <p:cBhvr>
                                        <p:cTn id="55"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2" name="Title 1"/>
          <p:cNvSpPr>
            <a:spLocks noGrp="1"/>
          </p:cNvSpPr>
          <p:nvPr>
            <p:ph type="title"/>
          </p:nvPr>
        </p:nvSpPr>
        <p:spPr>
          <a:xfrm>
            <a:off x="381000" y="228600"/>
            <a:ext cx="8382000" cy="1163395"/>
          </a:xfrm>
        </p:spPr>
        <p:txBody>
          <a:bodyPr/>
          <a:lstStyle/>
          <a:p>
            <a:r>
              <a:rPr lang="en-US" dirty="0" smtClean="0"/>
              <a:t>Microsoft Project 2010</a:t>
            </a:r>
            <a:br>
              <a:rPr lang="en-US" dirty="0" smtClean="0"/>
            </a:br>
            <a:r>
              <a:rPr lang="en-US" sz="3600" i="1" dirty="0">
                <a:gradFill>
                  <a:gsLst>
                    <a:gs pos="50000">
                      <a:srgbClr val="CDD804">
                        <a:lumMod val="40000"/>
                        <a:lumOff val="60000"/>
                      </a:srgbClr>
                    </a:gs>
                    <a:gs pos="100000">
                      <a:srgbClr val="CDD804"/>
                    </a:gs>
                  </a:gsLst>
                  <a:lin ang="5400000" scaled="0"/>
                </a:gradFill>
              </a:rPr>
              <a:t>Unified Project and Portfolio Management</a:t>
            </a:r>
            <a:endParaRPr lang="en-US" sz="2800" i="1" dirty="0">
              <a:gradFill>
                <a:gsLst>
                  <a:gs pos="50000">
                    <a:srgbClr val="CDD804">
                      <a:lumMod val="40000"/>
                      <a:lumOff val="60000"/>
                    </a:srgbClr>
                  </a:gs>
                  <a:gs pos="100000">
                    <a:srgbClr val="CDD804"/>
                  </a:gs>
                </a:gsLst>
                <a:lin ang="5400000" scaled="0"/>
              </a:gradFill>
            </a:endParaRPr>
          </a:p>
        </p:txBody>
      </p:sp>
      <p:sp>
        <p:nvSpPr>
          <p:cNvPr id="26" name="Rectangle 14"/>
          <p:cNvSpPr>
            <a:spLocks noChangeArrowheads="1"/>
          </p:cNvSpPr>
          <p:nvPr/>
        </p:nvSpPr>
        <p:spPr bwMode="auto">
          <a:xfrm>
            <a:off x="4114800" y="2133600"/>
            <a:ext cx="4953000" cy="16619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Single server with end to end </a:t>
            </a:r>
            <a:br>
              <a:rPr lang="en-US" sz="2000" dirty="0">
                <a:gradFill>
                  <a:gsLst>
                    <a:gs pos="0">
                      <a:schemeClr val="tx1"/>
                    </a:gs>
                    <a:gs pos="86000">
                      <a:schemeClr val="tx1"/>
                    </a:gs>
                  </a:gsLst>
                  <a:lin ang="5400000" scaled="0"/>
                </a:gradFill>
              </a:rPr>
            </a:br>
            <a:r>
              <a:rPr lang="en-US" sz="2000" dirty="0">
                <a:gradFill>
                  <a:gsLst>
                    <a:gs pos="0">
                      <a:schemeClr val="tx1"/>
                    </a:gs>
                    <a:gs pos="86000">
                      <a:schemeClr val="tx1"/>
                    </a:gs>
                  </a:gsLst>
                  <a:lin ang="5400000" scaled="0"/>
                </a:gradFill>
              </a:rPr>
              <a:t>PPM capabilities</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Flexible project capture and initiation </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Enhance governance through workflow</a:t>
            </a:r>
          </a:p>
          <a:p>
            <a:pPr marL="225425" indent="-225425" fontAlgn="base">
              <a:lnSpc>
                <a:spcPct val="90000"/>
              </a:lnSpc>
              <a:spcBef>
                <a:spcPct val="20000"/>
              </a:spcBef>
              <a:spcAft>
                <a:spcPct val="0"/>
              </a:spcAft>
              <a:buClr>
                <a:srgbClr val="FFFFFF"/>
              </a:buClr>
              <a:buSzPct val="100000"/>
              <a:buBlip>
                <a:blip r:embed="rId4"/>
              </a:buBlip>
            </a:pPr>
            <a:r>
              <a:rPr lang="en-US" sz="2000" dirty="0">
                <a:gradFill>
                  <a:gsLst>
                    <a:gs pos="0">
                      <a:schemeClr val="tx1"/>
                    </a:gs>
                    <a:gs pos="86000">
                      <a:schemeClr val="tx1"/>
                    </a:gs>
                  </a:gsLst>
                  <a:lin ang="5400000" scaled="0"/>
                </a:gradFill>
              </a:rPr>
              <a:t>Powerful portfolio selection analytics</a:t>
            </a:r>
          </a:p>
        </p:txBody>
      </p:sp>
      <p:grpSp>
        <p:nvGrpSpPr>
          <p:cNvPr id="21" name="Group 49"/>
          <p:cNvGrpSpPr/>
          <p:nvPr/>
        </p:nvGrpSpPr>
        <p:grpSpPr>
          <a:xfrm>
            <a:off x="6164152" y="3842018"/>
            <a:ext cx="6017751" cy="6010184"/>
            <a:chOff x="2184185" y="1535111"/>
            <a:chExt cx="4711262" cy="4705338"/>
          </a:xfrm>
        </p:grpSpPr>
        <p:sp>
          <p:nvSpPr>
            <p:cNvPr id="22" name="Oval 13"/>
            <p:cNvSpPr>
              <a:spLocks noChangeArrowheads="1"/>
            </p:cNvSpPr>
            <p:nvPr/>
          </p:nvSpPr>
          <p:spPr bwMode="auto">
            <a:xfrm>
              <a:off x="2184185" y="1535111"/>
              <a:ext cx="4711262" cy="4705338"/>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nvGrpSpPr>
            <p:cNvPr id="23" name="Group 29"/>
            <p:cNvGrpSpPr/>
            <p:nvPr/>
          </p:nvGrpSpPr>
          <p:grpSpPr>
            <a:xfrm>
              <a:off x="2303556" y="1660753"/>
              <a:ext cx="4473096" cy="4465577"/>
              <a:chOff x="3589570" y="1545357"/>
              <a:chExt cx="4924647" cy="4922560"/>
            </a:xfrm>
          </p:grpSpPr>
          <p:sp>
            <p:nvSpPr>
              <p:cNvPr id="37" name="Block Arc 36"/>
              <p:cNvSpPr/>
              <p:nvPr/>
            </p:nvSpPr>
            <p:spPr>
              <a:xfrm>
                <a:off x="3589570" y="1545357"/>
                <a:ext cx="4924647" cy="4922560"/>
              </a:xfrm>
              <a:prstGeom prst="blockArc">
                <a:avLst>
                  <a:gd name="adj1" fmla="val 10800000"/>
                  <a:gd name="adj2" fmla="val 16171340"/>
                  <a:gd name="adj3" fmla="val 24575"/>
                </a:avLst>
              </a:prstGeom>
              <a:gradFill flip="none" rotWithShape="1">
                <a:gsLst>
                  <a:gs pos="0">
                    <a:srgbClr val="3497AE"/>
                  </a:gs>
                  <a:gs pos="5000">
                    <a:srgbClr val="3497AE">
                      <a:lumMod val="60000"/>
                      <a:lumOff val="40000"/>
                    </a:srgbClr>
                  </a:gs>
                  <a:gs pos="15000">
                    <a:srgbClr val="3497AE"/>
                  </a:gs>
                  <a:gs pos="40000">
                    <a:srgbClr val="3497AE">
                      <a:lumMod val="75000"/>
                    </a:srgbClr>
                  </a:gs>
                  <a:gs pos="70000">
                    <a:srgbClr val="3497AE"/>
                  </a:gs>
                  <a:gs pos="80000">
                    <a:srgbClr val="3497AE"/>
                  </a:gs>
                  <a:gs pos="90000">
                    <a:srgbClr val="3497AE">
                      <a:lumMod val="75000"/>
                    </a:srgbClr>
                  </a:gs>
                  <a:gs pos="100000">
                    <a:srgbClr val="3497AE">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8" name="TextBox 37"/>
              <p:cNvSpPr txBox="1"/>
              <p:nvPr/>
            </p:nvSpPr>
            <p:spPr>
              <a:xfrm rot="18832854">
                <a:off x="3906792" y="2468133"/>
                <a:ext cx="2475776" cy="1157975"/>
              </a:xfrm>
              <a:prstGeom prst="rect">
                <a:avLst/>
              </a:prstGeom>
              <a:noFill/>
            </p:spPr>
            <p:txBody>
              <a:bodyPr wrap="square" rtlCol="0" anchor="ctr">
                <a:prstTxWarp prst="textArchUp">
                  <a:avLst>
                    <a:gd name="adj" fmla="val 11290371"/>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Unified Project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Portfolio Management</a:t>
                </a:r>
              </a:p>
            </p:txBody>
          </p:sp>
        </p:grpSp>
        <p:grpSp>
          <p:nvGrpSpPr>
            <p:cNvPr id="24" name="Group 31"/>
            <p:cNvGrpSpPr/>
            <p:nvPr/>
          </p:nvGrpSpPr>
          <p:grpSpPr>
            <a:xfrm>
              <a:off x="2302934" y="1659911"/>
              <a:ext cx="4480256" cy="4467466"/>
              <a:chOff x="3589572" y="1544321"/>
              <a:chExt cx="4922563" cy="4924642"/>
            </a:xfrm>
          </p:grpSpPr>
          <p:sp>
            <p:nvSpPr>
              <p:cNvPr id="35" name="Block Arc 34"/>
              <p:cNvSpPr/>
              <p:nvPr/>
            </p:nvSpPr>
            <p:spPr>
              <a:xfrm rot="5400000">
                <a:off x="3588533" y="1545360"/>
                <a:ext cx="4924642" cy="4922563"/>
              </a:xfrm>
              <a:prstGeom prst="blockArc">
                <a:avLst>
                  <a:gd name="adj1" fmla="val 10800000"/>
                  <a:gd name="adj2" fmla="val 16171340"/>
                  <a:gd name="adj3" fmla="val 24575"/>
                </a:avLst>
              </a:prstGeom>
              <a:gradFill flip="none" rotWithShape="1">
                <a:gsLst>
                  <a:gs pos="0">
                    <a:srgbClr val="DF8045"/>
                  </a:gs>
                  <a:gs pos="5000">
                    <a:srgbClr val="DF8045">
                      <a:lumMod val="60000"/>
                      <a:lumOff val="40000"/>
                    </a:srgbClr>
                  </a:gs>
                  <a:gs pos="15000">
                    <a:srgbClr val="DF8045"/>
                  </a:gs>
                  <a:gs pos="40000">
                    <a:srgbClr val="DF8045">
                      <a:lumMod val="75000"/>
                    </a:srgbClr>
                  </a:gs>
                  <a:gs pos="70000">
                    <a:srgbClr val="DF8045"/>
                  </a:gs>
                  <a:gs pos="80000">
                    <a:srgbClr val="DF8045"/>
                  </a:gs>
                  <a:gs pos="90000">
                    <a:srgbClr val="DF8045">
                      <a:lumMod val="75000"/>
                    </a:srgbClr>
                  </a:gs>
                  <a:gs pos="100000">
                    <a:srgbClr val="DF8045">
                      <a:lumMod val="60000"/>
                      <a:lumOff val="40000"/>
                    </a:srgbClr>
                  </a:gs>
                </a:gsLst>
                <a:lin ang="27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6" name="TextBox 35"/>
              <p:cNvSpPr txBox="1"/>
              <p:nvPr/>
            </p:nvSpPr>
            <p:spPr>
              <a:xfrm rot="2664417">
                <a:off x="5597597" y="2466941"/>
                <a:ext cx="2619746" cy="1342824"/>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Simple and Intuitive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User Experience</a:t>
                </a:r>
              </a:p>
            </p:txBody>
          </p:sp>
        </p:grpSp>
        <p:grpSp>
          <p:nvGrpSpPr>
            <p:cNvPr id="28" name="Group 32"/>
            <p:cNvGrpSpPr/>
            <p:nvPr/>
          </p:nvGrpSpPr>
          <p:grpSpPr>
            <a:xfrm>
              <a:off x="2302780" y="1659714"/>
              <a:ext cx="4473093" cy="4465578"/>
              <a:chOff x="3588531" y="1544318"/>
              <a:chExt cx="4924647" cy="4922560"/>
            </a:xfrm>
          </p:grpSpPr>
          <p:sp>
            <p:nvSpPr>
              <p:cNvPr id="33" name="Block Arc 32"/>
              <p:cNvSpPr/>
              <p:nvPr/>
            </p:nvSpPr>
            <p:spPr>
              <a:xfrm rot="10800000">
                <a:off x="3588531" y="1544318"/>
                <a:ext cx="4924647" cy="4922560"/>
              </a:xfrm>
              <a:prstGeom prst="blockArc">
                <a:avLst>
                  <a:gd name="adj1" fmla="val 10800000"/>
                  <a:gd name="adj2" fmla="val 16171340"/>
                  <a:gd name="adj3" fmla="val 24575"/>
                </a:avLst>
              </a:prstGeom>
              <a:gradFill flip="none" rotWithShape="1">
                <a:gsLst>
                  <a:gs pos="0">
                    <a:srgbClr val="FFC000"/>
                  </a:gs>
                  <a:gs pos="5000">
                    <a:srgbClr val="FFC000">
                      <a:lumMod val="60000"/>
                      <a:lumOff val="40000"/>
                    </a:srgbClr>
                  </a:gs>
                  <a:gs pos="15000">
                    <a:srgbClr val="FFC000"/>
                  </a:gs>
                  <a:gs pos="40000">
                    <a:srgbClr val="FFC000">
                      <a:lumMod val="75000"/>
                    </a:srgbClr>
                  </a:gs>
                  <a:gs pos="70000">
                    <a:srgbClr val="FFC000"/>
                  </a:gs>
                  <a:gs pos="80000">
                    <a:srgbClr val="FFC000"/>
                  </a:gs>
                  <a:gs pos="90000">
                    <a:srgbClr val="FFC000">
                      <a:lumMod val="75000"/>
                    </a:srgbClr>
                  </a:gs>
                  <a:gs pos="100000">
                    <a:srgbClr val="FFC000">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3497A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4" name="TextBox 33"/>
              <p:cNvSpPr txBox="1"/>
              <p:nvPr/>
            </p:nvSpPr>
            <p:spPr>
              <a:xfrm rot="8146634">
                <a:off x="5494245" y="4150901"/>
                <a:ext cx="2823395" cy="1471000"/>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Enhanced Collaboration</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and Reporting</a:t>
                </a:r>
              </a:p>
            </p:txBody>
          </p:sp>
        </p:grpSp>
        <p:grpSp>
          <p:nvGrpSpPr>
            <p:cNvPr id="29" name="Group 33"/>
            <p:cNvGrpSpPr/>
            <p:nvPr/>
          </p:nvGrpSpPr>
          <p:grpSpPr>
            <a:xfrm>
              <a:off x="2304502" y="1660950"/>
              <a:ext cx="4471202" cy="4467466"/>
              <a:chOff x="3590611" y="1545360"/>
              <a:chExt cx="4922563" cy="4924642"/>
            </a:xfrm>
          </p:grpSpPr>
          <p:sp>
            <p:nvSpPr>
              <p:cNvPr id="31" name="Block Arc 30"/>
              <p:cNvSpPr/>
              <p:nvPr/>
            </p:nvSpPr>
            <p:spPr>
              <a:xfrm rot="16200000">
                <a:off x="3589572" y="1546399"/>
                <a:ext cx="4924642" cy="4922563"/>
              </a:xfrm>
              <a:prstGeom prst="blockArc">
                <a:avLst>
                  <a:gd name="adj1" fmla="val 10800000"/>
                  <a:gd name="adj2" fmla="val 16171340"/>
                  <a:gd name="adj3" fmla="val 24575"/>
                </a:avLst>
              </a:prstGeom>
              <a:gradFill flip="none" rotWithShape="1">
                <a:gsLst>
                  <a:gs pos="0">
                    <a:srgbClr val="7DCC2E"/>
                  </a:gs>
                  <a:gs pos="5000">
                    <a:srgbClr val="7DCC2E">
                      <a:lumMod val="60000"/>
                      <a:lumOff val="40000"/>
                    </a:srgbClr>
                  </a:gs>
                  <a:gs pos="15000">
                    <a:srgbClr val="7DCC2E"/>
                  </a:gs>
                  <a:gs pos="40000">
                    <a:srgbClr val="7DCC2E">
                      <a:lumMod val="75000"/>
                    </a:srgbClr>
                  </a:gs>
                  <a:gs pos="70000">
                    <a:srgbClr val="7DCC2E"/>
                  </a:gs>
                  <a:gs pos="80000">
                    <a:srgbClr val="7DCC2E"/>
                  </a:gs>
                  <a:gs pos="90000">
                    <a:srgbClr val="7DCC2E">
                      <a:lumMod val="75000"/>
                    </a:srgbClr>
                  </a:gs>
                  <a:gs pos="100000">
                    <a:srgbClr val="7DCC2E">
                      <a:lumMod val="60000"/>
                      <a:lumOff val="40000"/>
                    </a:srgbClr>
                  </a:gs>
                </a:gsLst>
                <a:lin ang="13500000" scaled="1"/>
                <a:tileRect/>
              </a:gradFill>
              <a:ln w="6350" cap="flat" cmpd="sng" algn="ctr">
                <a:noFill/>
                <a:prstDash val="solid"/>
                <a:headEnd type="none" w="med" len="med"/>
                <a:tailEnd type="none" w="med" len="med"/>
              </a:ln>
              <a:effectLst>
                <a:outerShdw blurRad="368300" sx="102000" sy="102000" algn="ctr" rotWithShape="0">
                  <a:prstClr val="black">
                    <a:alpha val="75000"/>
                  </a:prstClr>
                </a:outerShdw>
              </a:effectLst>
              <a:scene3d>
                <a:camera prst="orthographicFront">
                  <a:rot lat="0" lon="0" rev="0"/>
                </a:camera>
                <a:lightRig rig="glow" dir="t">
                  <a:rot lat="0" lon="0" rev="1800000"/>
                </a:lightRig>
              </a:scene3d>
              <a:sp3d prstMaterial="flat">
                <a:contourClr>
                  <a:srgbClr val="7DCC2E"/>
                </a:contourClr>
              </a:sp3d>
            </p:spPr>
            <p:txBody>
              <a:bodyPr vert="horz" wrap="square" lIns="109728" tIns="54864" rIns="109728" bIns="54864" numCol="1" rtlCol="0" anchor="ctr" anchorCtr="0" compatLnSpc="1">
                <a:prstTxWarp prst="textNoShape">
                  <a:avLst/>
                </a:prstTxWarp>
              </a:bodyPr>
              <a:lstStyle/>
              <a:p>
                <a:pPr algn="ctr" defTabSz="685637" eaLnBrk="0" fontAlgn="base" hangingPunct="0">
                  <a:lnSpc>
                    <a:spcPct val="90000"/>
                  </a:lnSpc>
                  <a:spcBef>
                    <a:spcPts val="300"/>
                  </a:spcBef>
                  <a:spcAft>
                    <a:spcPct val="0"/>
                  </a:spcAft>
                  <a:defRPr/>
                </a:pPr>
                <a:endParaRPr lang="en-US" altLang="zh-CN" sz="1200" b="1" kern="0" dirty="0">
                  <a:solidFill>
                    <a:srgbClr val="FFFFFF"/>
                  </a:solidFill>
                  <a:effectLst>
                    <a:outerShdw blurRad="38100" dist="38100" dir="2700000" algn="tl">
                      <a:srgbClr val="000000">
                        <a:alpha val="43137"/>
                      </a:srgbClr>
                    </a:outerShdw>
                  </a:effectLst>
                  <a:latin typeface="Segoe UI" pitchFamily="34" charset="0"/>
                </a:endParaRPr>
              </a:p>
            </p:txBody>
          </p:sp>
          <p:sp>
            <p:nvSpPr>
              <p:cNvPr id="32" name="TextBox 31"/>
              <p:cNvSpPr txBox="1"/>
              <p:nvPr/>
            </p:nvSpPr>
            <p:spPr>
              <a:xfrm rot="13466092">
                <a:off x="3881485" y="3812117"/>
                <a:ext cx="2936186" cy="1902528"/>
              </a:xfrm>
              <a:prstGeom prst="rect">
                <a:avLst/>
              </a:prstGeom>
              <a:noFill/>
            </p:spPr>
            <p:txBody>
              <a:bodyPr wrap="square" rtlCol="0">
                <a:prstTxWarp prst="textArchUp">
                  <a:avLst/>
                </a:prstTxWarp>
                <a:spAutoFit/>
              </a:bodyPr>
              <a:lstStyle/>
              <a:p>
                <a:pPr lvl="0" algn="ctr" defTabSz="914099"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rPr>
                  <a:t>Scalable and </a:t>
                </a:r>
                <a:br>
                  <a:rPr lang="en-US" sz="2400" kern="0" dirty="0" smtClean="0">
                    <a:gradFill>
                      <a:gsLst>
                        <a:gs pos="0">
                          <a:srgbClr val="FFFFFF"/>
                        </a:gs>
                        <a:gs pos="100000">
                          <a:srgbClr val="FFFFFF"/>
                        </a:gs>
                      </a:gsLst>
                      <a:lin ang="5400000" scaled="0"/>
                    </a:gradFill>
                  </a:rPr>
                </a:br>
                <a:r>
                  <a:rPr lang="en-US" sz="2400" kern="0" dirty="0" smtClean="0">
                    <a:gradFill>
                      <a:gsLst>
                        <a:gs pos="0">
                          <a:srgbClr val="FFFFFF"/>
                        </a:gs>
                        <a:gs pos="100000">
                          <a:srgbClr val="FFFFFF"/>
                        </a:gs>
                      </a:gsLst>
                      <a:lin ang="5400000" scaled="0"/>
                    </a:gradFill>
                  </a:rPr>
                  <a:t>Connected Platform</a:t>
                </a:r>
              </a:p>
            </p:txBody>
          </p:sp>
        </p:grpSp>
        <p:sp>
          <p:nvSpPr>
            <p:cNvPr id="30" name="Oval 13"/>
            <p:cNvSpPr>
              <a:spLocks noChangeArrowheads="1"/>
            </p:cNvSpPr>
            <p:nvPr/>
          </p:nvSpPr>
          <p:spPr bwMode="auto">
            <a:xfrm rot="10800000">
              <a:off x="3449421" y="2798756"/>
              <a:ext cx="2180792" cy="2178048"/>
            </a:xfrm>
            <a:prstGeom prst="ellipse">
              <a:avLst/>
            </a:prstGeom>
            <a:gradFill flip="none" rotWithShape="1">
              <a:gsLst>
                <a:gs pos="0">
                  <a:srgbClr val="000000">
                    <a:alpha val="0"/>
                  </a:srgbClr>
                </a:gs>
                <a:gs pos="50000">
                  <a:srgbClr val="000000">
                    <a:alpha val="25000"/>
                  </a:srgbClr>
                </a:gs>
                <a:gs pos="70000">
                  <a:srgbClr val="000000">
                    <a:alpha val="25000"/>
                  </a:srgbClr>
                </a:gs>
                <a:gs pos="100000">
                  <a:srgbClr val="000000">
                    <a:alpha val="25000"/>
                  </a:srgbClr>
                </a:gs>
              </a:gsLst>
              <a:lin ang="5400000" scaled="1"/>
              <a:tileRect/>
            </a:gradFill>
            <a:ln w="12700">
              <a:gradFill flip="none" rotWithShape="1">
                <a:gsLst>
                  <a:gs pos="0">
                    <a:srgbClr val="FFFFFF">
                      <a:alpha val="0"/>
                    </a:srgbClr>
                  </a:gs>
                  <a:gs pos="50000">
                    <a:srgbClr val="FFFFFF">
                      <a:alpha val="50000"/>
                    </a:srgbClr>
                  </a:gs>
                  <a:gs pos="70000">
                    <a:srgbClr val="FFFFFF">
                      <a:alpha val="50000"/>
                    </a:srgbClr>
                  </a:gs>
                  <a:gs pos="100000">
                    <a:srgbClr val="FFC000">
                      <a:tint val="23500"/>
                      <a:satMod val="160000"/>
                    </a:srgbClr>
                  </a:gs>
                </a:gsLst>
                <a:lin ang="5400000" scaled="1"/>
                <a:tileRect/>
              </a:gradFill>
              <a:round/>
              <a:headEnd/>
              <a:tailEnd/>
            </a:ln>
            <a:effectLst>
              <a:outerShdw blurRad="558800" sx="102000" sy="102000" algn="ctr" rotWithShape="0">
                <a:prstClr val="black">
                  <a:alpha val="82000"/>
                </a:prstClr>
              </a:outerShdw>
            </a:effectLst>
          </p:spPr>
          <p:txBody>
            <a:bodyPr vert="horz" wrap="square" lIns="91440" tIns="45720" rIns="91440" bIns="45720" numCol="1" anchor="t" anchorCtr="0" compatLnSpc="1">
              <a:prstTxWarp prst="textNoShape">
                <a:avLst/>
              </a:prstTxWarp>
            </a:bodyPr>
            <a:lstStyle/>
            <a:p>
              <a:pPr defTabSz="914400" fontAlgn="base">
                <a:spcBef>
                  <a:spcPct val="0"/>
                </a:spcBef>
                <a:spcAft>
                  <a:spcPct val="0"/>
                </a:spcAft>
              </a:pPr>
              <a:endParaRPr lang="en-US" sz="2400" kern="0" dirty="0" smtClean="0">
                <a:solidFill>
                  <a:sysClr val="windowText" lastClr="000000"/>
                </a:solidFill>
                <a:latin typeface="Segoe UI" pitchFamily="34" charset="0"/>
                <a:cs typeface="Segoe UI" pitchFamily="34" charset="0"/>
              </a:endParaRPr>
            </a:p>
          </p:txBody>
        </p:sp>
      </p:grpSp>
      <p:pic>
        <p:nvPicPr>
          <p:cNvPr id="3" name="Picture 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52400" y="2209800"/>
            <a:ext cx="5003012" cy="3537987"/>
          </a:xfrm>
          <a:prstGeom prst="rect">
            <a:avLst/>
          </a:prstGeom>
          <a:effectLst>
            <a:reflection blurRad="6350" stA="50000" endA="300" endPos="38500" dist="50800" dir="5400000" sy="-100000" algn="bl" rotWithShape="0"/>
          </a:effectLst>
          <a:scene3d>
            <a:camera prst="perspectiveContrastingRightFacing">
              <a:rot lat="24914" lon="18926662" rev="209711"/>
            </a:camera>
            <a:lightRig rig="threePt" dir="t"/>
          </a:scene3d>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5" descr="C:\Users\mitchelld\Desktop\Assets\Web_Net.png"/>
          <p:cNvPicPr>
            <a:picLocks noChangeAspect="1" noChangeArrowheads="1"/>
          </p:cNvPicPr>
          <p:nvPr/>
        </p:nvPicPr>
        <p:blipFill>
          <a:blip r:embed="rId3" cstate="print">
            <a:grayscl/>
            <a:lum contrast="40000"/>
          </a:blip>
          <a:srcRect/>
          <a:stretch>
            <a:fillRect/>
          </a:stretch>
        </p:blipFill>
        <p:spPr bwMode="auto">
          <a:xfrm rot="10800000">
            <a:off x="-181022" y="2044700"/>
            <a:ext cx="9325021" cy="4813299"/>
          </a:xfrm>
          <a:prstGeom prst="rect">
            <a:avLst/>
          </a:prstGeom>
          <a:noFill/>
        </p:spPr>
      </p:pic>
      <p:sp>
        <p:nvSpPr>
          <p:cNvPr id="110" name="Freeform 6"/>
          <p:cNvSpPr>
            <a:spLocks/>
          </p:cNvSpPr>
          <p:nvPr/>
        </p:nvSpPr>
        <p:spPr bwMode="auto">
          <a:xfrm flipH="1">
            <a:off x="-1" y="990600"/>
            <a:ext cx="9144000" cy="5865812"/>
          </a:xfrm>
          <a:custGeom>
            <a:avLst/>
            <a:gdLst/>
            <a:ahLst/>
            <a:cxnLst>
              <a:cxn ang="0">
                <a:pos x="0" y="3312"/>
              </a:cxn>
              <a:cxn ang="0">
                <a:pos x="176" y="3326"/>
              </a:cxn>
              <a:cxn ang="0">
                <a:pos x="462" y="3336"/>
              </a:cxn>
              <a:cxn ang="0">
                <a:pos x="748" y="3338"/>
              </a:cxn>
              <a:cxn ang="0">
                <a:pos x="966" y="3332"/>
              </a:cxn>
              <a:cxn ang="0">
                <a:pos x="1204" y="3320"/>
              </a:cxn>
              <a:cxn ang="0">
                <a:pos x="1458" y="3300"/>
              </a:cxn>
              <a:cxn ang="0">
                <a:pos x="1724" y="3270"/>
              </a:cxn>
              <a:cxn ang="0">
                <a:pos x="2000" y="3228"/>
              </a:cxn>
              <a:cxn ang="0">
                <a:pos x="2282" y="3174"/>
              </a:cxn>
              <a:cxn ang="0">
                <a:pos x="2568" y="3106"/>
              </a:cxn>
              <a:cxn ang="0">
                <a:pos x="2856" y="3022"/>
              </a:cxn>
              <a:cxn ang="0">
                <a:pos x="3140" y="2922"/>
              </a:cxn>
              <a:cxn ang="0">
                <a:pos x="3280" y="2864"/>
              </a:cxn>
              <a:cxn ang="0">
                <a:pos x="3370" y="2824"/>
              </a:cxn>
              <a:cxn ang="0">
                <a:pos x="3546" y="2740"/>
              </a:cxn>
              <a:cxn ang="0">
                <a:pos x="3718" y="2648"/>
              </a:cxn>
              <a:cxn ang="0">
                <a:pos x="3886" y="2552"/>
              </a:cxn>
              <a:cxn ang="0">
                <a:pos x="4048" y="2450"/>
              </a:cxn>
              <a:cxn ang="0">
                <a:pos x="4204" y="2346"/>
              </a:cxn>
              <a:cxn ang="0">
                <a:pos x="4356" y="2236"/>
              </a:cxn>
              <a:cxn ang="0">
                <a:pos x="4502" y="2122"/>
              </a:cxn>
              <a:cxn ang="0">
                <a:pos x="4644" y="2008"/>
              </a:cxn>
              <a:cxn ang="0">
                <a:pos x="4846" y="1832"/>
              </a:cxn>
              <a:cxn ang="0">
                <a:pos x="5098" y="1592"/>
              </a:cxn>
              <a:cxn ang="0">
                <a:pos x="5326" y="1354"/>
              </a:cxn>
              <a:cxn ang="0">
                <a:pos x="5534" y="1120"/>
              </a:cxn>
              <a:cxn ang="0">
                <a:pos x="5718" y="896"/>
              </a:cxn>
              <a:cxn ang="0">
                <a:pos x="5880" y="686"/>
              </a:cxn>
              <a:cxn ang="0">
                <a:pos x="6018" y="496"/>
              </a:cxn>
              <a:cxn ang="0">
                <a:pos x="6130" y="330"/>
              </a:cxn>
              <a:cxn ang="0">
                <a:pos x="6284" y="88"/>
              </a:cxn>
              <a:cxn ang="0">
                <a:pos x="6336" y="0"/>
              </a:cxn>
              <a:cxn ang="0">
                <a:pos x="0" y="4160"/>
              </a:cxn>
            </a:cxnLst>
            <a:rect l="0" t="0" r="r" b="b"/>
            <a:pathLst>
              <a:path w="6336" h="4160">
                <a:moveTo>
                  <a:pt x="0" y="3312"/>
                </a:moveTo>
                <a:lnTo>
                  <a:pt x="0" y="3312"/>
                </a:lnTo>
                <a:lnTo>
                  <a:pt x="80" y="3318"/>
                </a:lnTo>
                <a:lnTo>
                  <a:pt x="176" y="3326"/>
                </a:lnTo>
                <a:lnTo>
                  <a:pt x="304" y="3332"/>
                </a:lnTo>
                <a:lnTo>
                  <a:pt x="462" y="3336"/>
                </a:lnTo>
                <a:lnTo>
                  <a:pt x="646" y="3338"/>
                </a:lnTo>
                <a:lnTo>
                  <a:pt x="748" y="3338"/>
                </a:lnTo>
                <a:lnTo>
                  <a:pt x="854" y="3336"/>
                </a:lnTo>
                <a:lnTo>
                  <a:pt x="966" y="3332"/>
                </a:lnTo>
                <a:lnTo>
                  <a:pt x="1082" y="3328"/>
                </a:lnTo>
                <a:lnTo>
                  <a:pt x="1204" y="3320"/>
                </a:lnTo>
                <a:lnTo>
                  <a:pt x="1328" y="3312"/>
                </a:lnTo>
                <a:lnTo>
                  <a:pt x="1458" y="3300"/>
                </a:lnTo>
                <a:lnTo>
                  <a:pt x="1590" y="3286"/>
                </a:lnTo>
                <a:lnTo>
                  <a:pt x="1724" y="3270"/>
                </a:lnTo>
                <a:lnTo>
                  <a:pt x="1860" y="3250"/>
                </a:lnTo>
                <a:lnTo>
                  <a:pt x="2000" y="3228"/>
                </a:lnTo>
                <a:lnTo>
                  <a:pt x="2140" y="3204"/>
                </a:lnTo>
                <a:lnTo>
                  <a:pt x="2282" y="3174"/>
                </a:lnTo>
                <a:lnTo>
                  <a:pt x="2426" y="3142"/>
                </a:lnTo>
                <a:lnTo>
                  <a:pt x="2568" y="3106"/>
                </a:lnTo>
                <a:lnTo>
                  <a:pt x="2712" y="3066"/>
                </a:lnTo>
                <a:lnTo>
                  <a:pt x="2856" y="3022"/>
                </a:lnTo>
                <a:lnTo>
                  <a:pt x="2998" y="2974"/>
                </a:lnTo>
                <a:lnTo>
                  <a:pt x="3140" y="2922"/>
                </a:lnTo>
                <a:lnTo>
                  <a:pt x="3210" y="2894"/>
                </a:lnTo>
                <a:lnTo>
                  <a:pt x="3280" y="2864"/>
                </a:lnTo>
                <a:lnTo>
                  <a:pt x="3280" y="2864"/>
                </a:lnTo>
                <a:lnTo>
                  <a:pt x="3370" y="2824"/>
                </a:lnTo>
                <a:lnTo>
                  <a:pt x="3460" y="2782"/>
                </a:lnTo>
                <a:lnTo>
                  <a:pt x="3546" y="2740"/>
                </a:lnTo>
                <a:lnTo>
                  <a:pt x="3634" y="2694"/>
                </a:lnTo>
                <a:lnTo>
                  <a:pt x="3718" y="2648"/>
                </a:lnTo>
                <a:lnTo>
                  <a:pt x="3802" y="2602"/>
                </a:lnTo>
                <a:lnTo>
                  <a:pt x="3886" y="2552"/>
                </a:lnTo>
                <a:lnTo>
                  <a:pt x="3968" y="2502"/>
                </a:lnTo>
                <a:lnTo>
                  <a:pt x="4048" y="2450"/>
                </a:lnTo>
                <a:lnTo>
                  <a:pt x="4126" y="2398"/>
                </a:lnTo>
                <a:lnTo>
                  <a:pt x="4204" y="2346"/>
                </a:lnTo>
                <a:lnTo>
                  <a:pt x="4280" y="2290"/>
                </a:lnTo>
                <a:lnTo>
                  <a:pt x="4356" y="2236"/>
                </a:lnTo>
                <a:lnTo>
                  <a:pt x="4430" y="2180"/>
                </a:lnTo>
                <a:lnTo>
                  <a:pt x="4502" y="2122"/>
                </a:lnTo>
                <a:lnTo>
                  <a:pt x="4574" y="2066"/>
                </a:lnTo>
                <a:lnTo>
                  <a:pt x="4644" y="2008"/>
                </a:lnTo>
                <a:lnTo>
                  <a:pt x="4714" y="1950"/>
                </a:lnTo>
                <a:lnTo>
                  <a:pt x="4846" y="1832"/>
                </a:lnTo>
                <a:lnTo>
                  <a:pt x="4974" y="1712"/>
                </a:lnTo>
                <a:lnTo>
                  <a:pt x="5098" y="1592"/>
                </a:lnTo>
                <a:lnTo>
                  <a:pt x="5216" y="1472"/>
                </a:lnTo>
                <a:lnTo>
                  <a:pt x="5326" y="1354"/>
                </a:lnTo>
                <a:lnTo>
                  <a:pt x="5434" y="1236"/>
                </a:lnTo>
                <a:lnTo>
                  <a:pt x="5534" y="1120"/>
                </a:lnTo>
                <a:lnTo>
                  <a:pt x="5630" y="1006"/>
                </a:lnTo>
                <a:lnTo>
                  <a:pt x="5718" y="896"/>
                </a:lnTo>
                <a:lnTo>
                  <a:pt x="5802" y="790"/>
                </a:lnTo>
                <a:lnTo>
                  <a:pt x="5880" y="686"/>
                </a:lnTo>
                <a:lnTo>
                  <a:pt x="5952" y="590"/>
                </a:lnTo>
                <a:lnTo>
                  <a:pt x="6018" y="496"/>
                </a:lnTo>
                <a:lnTo>
                  <a:pt x="6076" y="410"/>
                </a:lnTo>
                <a:lnTo>
                  <a:pt x="6130" y="330"/>
                </a:lnTo>
                <a:lnTo>
                  <a:pt x="6220" y="194"/>
                </a:lnTo>
                <a:lnTo>
                  <a:pt x="6284" y="88"/>
                </a:lnTo>
                <a:lnTo>
                  <a:pt x="6322" y="24"/>
                </a:lnTo>
                <a:lnTo>
                  <a:pt x="6336" y="0"/>
                </a:lnTo>
                <a:lnTo>
                  <a:pt x="6336" y="4160"/>
                </a:lnTo>
                <a:lnTo>
                  <a:pt x="0" y="4160"/>
                </a:lnTo>
                <a:lnTo>
                  <a:pt x="0" y="3312"/>
                </a:lnTo>
                <a:close/>
              </a:path>
            </a:pathLst>
          </a:custGeom>
          <a:gradFill flip="none" rotWithShape="1">
            <a:gsLst>
              <a:gs pos="0">
                <a:schemeClr val="bg1">
                  <a:lumMod val="85000"/>
                  <a:alpha val="25000"/>
                </a:schemeClr>
              </a:gs>
              <a:gs pos="50000">
                <a:schemeClr val="bg1">
                  <a:lumMod val="85000"/>
                  <a:alpha val="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2" name="Title 1"/>
          <p:cNvSpPr>
            <a:spLocks noGrp="1"/>
          </p:cNvSpPr>
          <p:nvPr>
            <p:ph type="title"/>
          </p:nvPr>
        </p:nvSpPr>
        <p:spPr>
          <a:xfrm>
            <a:off x="381000" y="228600"/>
            <a:ext cx="8382000" cy="941796"/>
          </a:xfrm>
        </p:spPr>
        <p:txBody>
          <a:bodyPr/>
          <a:lstStyle/>
          <a:p>
            <a:r>
              <a:rPr lang="en-US" sz="4000" dirty="0" smtClean="0"/>
              <a:t>Unify Project and Portfolio Management</a:t>
            </a:r>
            <a:br>
              <a:rPr lang="en-US" sz="4000" dirty="0" smtClean="0"/>
            </a:br>
            <a:r>
              <a:rPr lang="en-US" sz="2800" i="1" dirty="0" smtClean="0">
                <a:gradFill>
                  <a:gsLst>
                    <a:gs pos="50000">
                      <a:srgbClr val="CDD804">
                        <a:lumMod val="40000"/>
                        <a:lumOff val="60000"/>
                      </a:srgbClr>
                    </a:gs>
                    <a:gs pos="100000">
                      <a:srgbClr val="CDD804"/>
                    </a:gs>
                  </a:gsLst>
                  <a:lin ang="5400000" scaled="0"/>
                </a:gradFill>
                <a:sym typeface="Wingdings" pitchFamily="2" charset="2"/>
              </a:rPr>
              <a:t>Merge </a:t>
            </a:r>
            <a:r>
              <a:rPr lang="en-US" sz="2800" i="1" dirty="0">
                <a:gradFill>
                  <a:gsLst>
                    <a:gs pos="50000">
                      <a:srgbClr val="CDD804">
                        <a:lumMod val="40000"/>
                        <a:lumOff val="60000"/>
                      </a:srgbClr>
                    </a:gs>
                    <a:gs pos="100000">
                      <a:srgbClr val="CDD804"/>
                    </a:gs>
                  </a:gsLst>
                  <a:lin ang="5400000" scaled="0"/>
                </a:gradFill>
                <a:sym typeface="Wingdings" pitchFamily="2" charset="2"/>
              </a:rPr>
              <a:t>t</a:t>
            </a:r>
            <a:r>
              <a:rPr lang="en-US" sz="2800" i="1" dirty="0" smtClean="0">
                <a:gradFill>
                  <a:gsLst>
                    <a:gs pos="50000">
                      <a:srgbClr val="CDD804">
                        <a:lumMod val="40000"/>
                        <a:lumOff val="60000"/>
                      </a:srgbClr>
                    </a:gs>
                    <a:gs pos="100000">
                      <a:srgbClr val="CDD804"/>
                    </a:gs>
                  </a:gsLst>
                  <a:lin ang="5400000" scaled="0"/>
                </a:gradFill>
                <a:sym typeface="Wingdings" pitchFamily="2" charset="2"/>
              </a:rPr>
              <a:t>op down and </a:t>
            </a:r>
            <a:r>
              <a:rPr lang="en-US" sz="2800" i="1" dirty="0">
                <a:gradFill>
                  <a:gsLst>
                    <a:gs pos="50000">
                      <a:srgbClr val="CDD804">
                        <a:lumMod val="40000"/>
                        <a:lumOff val="60000"/>
                      </a:srgbClr>
                    </a:gs>
                    <a:gs pos="100000">
                      <a:srgbClr val="CDD804"/>
                    </a:gs>
                  </a:gsLst>
                  <a:lin ang="5400000" scaled="0"/>
                </a:gradFill>
                <a:sym typeface="Wingdings" pitchFamily="2" charset="2"/>
              </a:rPr>
              <a:t>b</a:t>
            </a:r>
            <a:r>
              <a:rPr lang="en-US" sz="2800" i="1" dirty="0" smtClean="0">
                <a:gradFill>
                  <a:gsLst>
                    <a:gs pos="50000">
                      <a:srgbClr val="CDD804">
                        <a:lumMod val="40000"/>
                        <a:lumOff val="60000"/>
                      </a:srgbClr>
                    </a:gs>
                    <a:gs pos="100000">
                      <a:srgbClr val="CDD804"/>
                    </a:gs>
                  </a:gsLst>
                  <a:lin ang="5400000" scaled="0"/>
                </a:gradFill>
                <a:sym typeface="Wingdings" pitchFamily="2" charset="2"/>
              </a:rPr>
              <a:t>ottom up capabilities</a:t>
            </a:r>
            <a:endParaRPr lang="en-US" sz="2800" i="1" dirty="0">
              <a:gradFill>
                <a:gsLst>
                  <a:gs pos="50000">
                    <a:srgbClr val="CDD804">
                      <a:lumMod val="40000"/>
                      <a:lumOff val="60000"/>
                    </a:srgbClr>
                  </a:gs>
                  <a:gs pos="100000">
                    <a:srgbClr val="CDD804"/>
                  </a:gs>
                </a:gsLst>
                <a:lin ang="5400000" scaled="0"/>
              </a:gradFill>
            </a:endParaRPr>
          </a:p>
        </p:txBody>
      </p:sp>
      <p:grpSp>
        <p:nvGrpSpPr>
          <p:cNvPr id="42" name="Group 52"/>
          <p:cNvGrpSpPr/>
          <p:nvPr/>
        </p:nvGrpSpPr>
        <p:grpSpPr>
          <a:xfrm>
            <a:off x="7261263" y="4657505"/>
            <a:ext cx="1801094" cy="1562622"/>
            <a:chOff x="1012261" y="1338890"/>
            <a:chExt cx="3746737" cy="1023407"/>
          </a:xfrm>
        </p:grpSpPr>
        <p:sp>
          <p:nvSpPr>
            <p:cNvPr id="111" name="Rounded Rectangle 110"/>
            <p:cNvSpPr/>
            <p:nvPr/>
          </p:nvSpPr>
          <p:spPr bwMode="auto">
            <a:xfrm>
              <a:off x="1114096" y="1338890"/>
              <a:ext cx="3163613" cy="742159"/>
            </a:xfrm>
            <a:prstGeom prst="roundRect">
              <a:avLst/>
            </a:prstGeom>
            <a:gradFill flip="none" rotWithShape="1">
              <a:gsLst>
                <a:gs pos="0">
                  <a:srgbClr val="15BCF7">
                    <a:alpha val="38000"/>
                  </a:srgbClr>
                </a:gs>
                <a:gs pos="50000">
                  <a:srgbClr val="2D0036">
                    <a:alpha val="28000"/>
                  </a:srgbClr>
                </a:gs>
                <a:gs pos="100000">
                  <a:schemeClr val="bg1"/>
                </a:gs>
              </a:gsLst>
              <a:lin ang="2700000" scaled="1"/>
              <a:tileRect/>
            </a:gradFill>
            <a:ln w="9525">
              <a:noFill/>
              <a:round/>
              <a:headEnd/>
              <a:tailEnd/>
            </a:ln>
            <a:effectLst/>
          </p:spPr>
          <p:txBody>
            <a:bodyPr vert="horz" wrap="square" lIns="91426" tIns="45712" rIns="91426" bIns="45712" numCol="1" rtlCol="0" anchor="ctr" anchorCtr="0" compatLnSpc="1">
              <a:prstTxWarp prst="textNoShape">
                <a:avLst/>
              </a:prstTxWarp>
            </a:bodyPr>
            <a:lstStyle/>
            <a:p>
              <a:pPr defTabSz="914256" fontAlgn="base">
                <a:spcBef>
                  <a:spcPct val="0"/>
                </a:spcBef>
                <a:spcAft>
                  <a:spcPct val="0"/>
                </a:spcAft>
                <a:defRPr/>
              </a:pPr>
              <a:endParaRPr lang="en-US" kern="0" dirty="0" smtClean="0"/>
            </a:p>
          </p:txBody>
        </p:sp>
        <p:sp>
          <p:nvSpPr>
            <p:cNvPr id="112" name="TextBox 111"/>
            <p:cNvSpPr txBox="1"/>
            <p:nvPr/>
          </p:nvSpPr>
          <p:spPr bwMode="auto">
            <a:xfrm>
              <a:off x="1012261" y="1866430"/>
              <a:ext cx="3746737" cy="495867"/>
            </a:xfrm>
            <a:prstGeom prst="rect">
              <a:avLst/>
            </a:prstGeom>
          </p:spPr>
          <p:txBody>
            <a:bodyPr wrap="squar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R="0" lvl="0" indent="0" algn="ctr" fontAlgn="auto">
                <a:lnSpc>
                  <a:spcPct val="90000"/>
                </a:lnSpc>
                <a:spcBef>
                  <a:spcPts val="0"/>
                </a:spcBef>
                <a:spcAft>
                  <a:spcPts val="0"/>
                </a:spcAft>
                <a:buClrTx/>
                <a:buSzTx/>
                <a:buFontTx/>
                <a:buNone/>
                <a:tabLst/>
                <a:defRPr/>
              </a:pPr>
              <a:r>
                <a:rPr lang="en-US" sz="1600" b="1" i="1" dirty="0" smtClean="0">
                  <a:ln/>
                  <a:solidFill>
                    <a:srgbClr val="F3AF35"/>
                  </a:solidFill>
                </a:rPr>
                <a:t>Bottom Up Project Management</a:t>
              </a:r>
            </a:p>
          </p:txBody>
        </p:sp>
      </p:grpSp>
      <p:grpSp>
        <p:nvGrpSpPr>
          <p:cNvPr id="43" name="Group 52"/>
          <p:cNvGrpSpPr/>
          <p:nvPr/>
        </p:nvGrpSpPr>
        <p:grpSpPr>
          <a:xfrm rot="10800000">
            <a:off x="-24489" y="1980326"/>
            <a:ext cx="1820864" cy="1408770"/>
            <a:chOff x="1108264" y="1338890"/>
            <a:chExt cx="3787863" cy="821936"/>
          </a:xfrm>
        </p:grpSpPr>
        <p:sp>
          <p:nvSpPr>
            <p:cNvPr id="90" name="Rounded Rectangle 89"/>
            <p:cNvSpPr/>
            <p:nvPr/>
          </p:nvSpPr>
          <p:spPr bwMode="auto">
            <a:xfrm>
              <a:off x="1114096" y="1338890"/>
              <a:ext cx="3163613" cy="742159"/>
            </a:xfrm>
            <a:prstGeom prst="roundRect">
              <a:avLst/>
            </a:prstGeom>
            <a:gradFill flip="none" rotWithShape="1">
              <a:gsLst>
                <a:gs pos="0">
                  <a:srgbClr val="15BCF7">
                    <a:alpha val="38000"/>
                  </a:srgbClr>
                </a:gs>
                <a:gs pos="50000">
                  <a:srgbClr val="2D0036">
                    <a:alpha val="28000"/>
                  </a:srgbClr>
                </a:gs>
                <a:gs pos="100000">
                  <a:schemeClr val="bg1"/>
                </a:gs>
              </a:gsLst>
              <a:lin ang="2700000" scaled="1"/>
              <a:tileRect/>
            </a:gradFill>
            <a:ln w="9525">
              <a:noFill/>
              <a:round/>
              <a:headEnd/>
              <a:tailEnd/>
            </a:ln>
            <a:effectLst/>
          </p:spPr>
          <p:txBody>
            <a:bodyPr vert="horz" wrap="square" lIns="91426" tIns="45712" rIns="91426" bIns="45712" numCol="1" rtlCol="0" anchor="ctr" anchorCtr="0" compatLnSpc="1">
              <a:prstTxWarp prst="textNoShape">
                <a:avLst/>
              </a:prstTxWarp>
            </a:bodyPr>
            <a:lstStyle/>
            <a:p>
              <a:pPr marR="0" lvl="0" indent="0" defTabSz="914256" fontAlgn="base">
                <a:lnSpc>
                  <a:spcPct val="100000"/>
                </a:lnSpc>
                <a:spcBef>
                  <a:spcPct val="0"/>
                </a:spcBef>
                <a:spcAft>
                  <a:spcPct val="0"/>
                </a:spcAft>
                <a:buClrTx/>
                <a:buSzTx/>
                <a:buFontTx/>
                <a:buNone/>
                <a:tabLst/>
                <a:defRPr/>
              </a:pPr>
              <a:endParaRPr lang="en-US" kern="0" dirty="0" smtClean="0"/>
            </a:p>
          </p:txBody>
        </p:sp>
        <p:sp>
          <p:nvSpPr>
            <p:cNvPr id="109" name="TextBox 108"/>
            <p:cNvSpPr txBox="1"/>
            <p:nvPr/>
          </p:nvSpPr>
          <p:spPr bwMode="auto">
            <a:xfrm rot="10800000">
              <a:off x="1108264" y="1719082"/>
              <a:ext cx="3787863" cy="441744"/>
            </a:xfrm>
            <a:prstGeom prst="rect">
              <a:avLst/>
            </a:prstGeom>
          </p:spPr>
          <p:txBody>
            <a:bodyPr wrap="square">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R="0" lvl="0" indent="0" algn="ctr" fontAlgn="auto">
                <a:lnSpc>
                  <a:spcPct val="90000"/>
                </a:lnSpc>
                <a:spcBef>
                  <a:spcPts val="0"/>
                </a:spcBef>
                <a:spcAft>
                  <a:spcPts val="0"/>
                </a:spcAft>
                <a:buClrTx/>
                <a:buSzTx/>
                <a:buFontTx/>
                <a:buNone/>
                <a:tabLst/>
                <a:defRPr/>
              </a:pPr>
              <a:r>
                <a:rPr lang="en-US" sz="1600" b="1" i="1" dirty="0" smtClean="0">
                  <a:ln/>
                  <a:solidFill>
                    <a:srgbClr val="F3AF35"/>
                  </a:solidFill>
                </a:rPr>
                <a:t>Top Down</a:t>
              </a:r>
            </a:p>
            <a:p>
              <a:pPr marR="0" lvl="0" indent="0" algn="ctr" fontAlgn="auto">
                <a:lnSpc>
                  <a:spcPct val="90000"/>
                </a:lnSpc>
                <a:spcBef>
                  <a:spcPts val="0"/>
                </a:spcBef>
                <a:spcAft>
                  <a:spcPts val="0"/>
                </a:spcAft>
                <a:buClrTx/>
                <a:buSzTx/>
                <a:buFontTx/>
                <a:buNone/>
                <a:tabLst/>
                <a:defRPr/>
              </a:pPr>
              <a:r>
                <a:rPr lang="en-US" sz="1600" b="1" i="1" dirty="0" smtClean="0">
                  <a:ln/>
                  <a:solidFill>
                    <a:srgbClr val="F3AF35"/>
                  </a:solidFill>
                </a:rPr>
                <a:t>Portfolio Management</a:t>
              </a:r>
              <a:endParaRPr lang="en-US" sz="1600" b="1" i="1" dirty="0">
                <a:ln/>
                <a:solidFill>
                  <a:srgbClr val="F3AF35"/>
                </a:solidFill>
              </a:endParaRPr>
            </a:p>
          </p:txBody>
        </p:sp>
      </p:grpSp>
      <p:sp>
        <p:nvSpPr>
          <p:cNvPr id="44" name="AutoShape 4"/>
          <p:cNvSpPr>
            <a:spLocks noChangeArrowheads="1"/>
          </p:cNvSpPr>
          <p:nvPr/>
        </p:nvSpPr>
        <p:spPr bwMode="auto">
          <a:xfrm>
            <a:off x="6652751" y="1590386"/>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lIns="91440" tIns="91440" rIns="91440" bIns="91440" anchor="ctr" anchorCtr="0">
            <a:noAutofit/>
          </a:bodyPr>
          <a:lstStyle/>
          <a:p>
            <a:pPr algn="ctr" defTabSz="914400">
              <a:spcBef>
                <a:spcPct val="50000"/>
              </a:spcBef>
              <a:defRPr/>
            </a:pPr>
            <a:r>
              <a:rPr lang="en-US" sz="24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Manage</a:t>
            </a:r>
            <a:endParaRPr lang="en-US" sz="2400" b="1" i="1" kern="0" dirty="0">
              <a:gradFill>
                <a:gsLst>
                  <a:gs pos="0">
                    <a:srgbClr val="FFFFFF"/>
                  </a:gs>
                  <a:gs pos="100000">
                    <a:srgbClr val="FFFFFF"/>
                  </a:gs>
                </a:gsLst>
                <a:lin ang="0" scaled="1"/>
              </a:gradFill>
              <a:effectLst>
                <a:outerShdw blurRad="139700" algn="ctr" rotWithShape="0">
                  <a:prstClr val="black"/>
                </a:outerShdw>
              </a:effectLst>
              <a:latin typeface="Segoe Semibold"/>
            </a:endParaRPr>
          </a:p>
        </p:txBody>
      </p:sp>
      <p:sp>
        <p:nvSpPr>
          <p:cNvPr id="45" name="AutoShape 5"/>
          <p:cNvSpPr>
            <a:spLocks noChangeArrowheads="1"/>
          </p:cNvSpPr>
          <p:nvPr/>
        </p:nvSpPr>
        <p:spPr bwMode="auto">
          <a:xfrm>
            <a:off x="3496807" y="1594244"/>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lIns="91440" tIns="91440" rIns="91440" bIns="91440" anchor="ctr" anchorCtr="0">
            <a:noAutofit/>
          </a:bodyPr>
          <a:lstStyle/>
          <a:p>
            <a:pPr algn="ctr" defTabSz="914400">
              <a:spcBef>
                <a:spcPct val="50000"/>
              </a:spcBef>
              <a:defRPr/>
            </a:pPr>
            <a:r>
              <a:rPr lang="en-US" sz="24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Select</a:t>
            </a:r>
          </a:p>
        </p:txBody>
      </p:sp>
      <p:sp>
        <p:nvSpPr>
          <p:cNvPr id="46" name="AutoShape 6"/>
          <p:cNvSpPr>
            <a:spLocks noChangeArrowheads="1"/>
          </p:cNvSpPr>
          <p:nvPr/>
        </p:nvSpPr>
        <p:spPr bwMode="auto">
          <a:xfrm>
            <a:off x="1918835" y="1594241"/>
            <a:ext cx="1806672" cy="362144"/>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lIns="91440" tIns="91440" rIns="91440" bIns="91440" anchor="ctr" anchorCtr="0">
            <a:noAutofit/>
          </a:bodyPr>
          <a:lstStyle/>
          <a:p>
            <a:pPr algn="ctr" defTabSz="914400">
              <a:spcBef>
                <a:spcPct val="50000"/>
              </a:spcBef>
              <a:defRPr/>
            </a:pPr>
            <a:r>
              <a:rPr lang="en-US" sz="24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Create</a:t>
            </a:r>
          </a:p>
        </p:txBody>
      </p:sp>
      <p:sp>
        <p:nvSpPr>
          <p:cNvPr id="47" name="AutoShape 7"/>
          <p:cNvSpPr>
            <a:spLocks noChangeArrowheads="1"/>
          </p:cNvSpPr>
          <p:nvPr/>
        </p:nvSpPr>
        <p:spPr bwMode="auto">
          <a:xfrm>
            <a:off x="5074779" y="1592831"/>
            <a:ext cx="1806672" cy="362733"/>
          </a:xfrm>
          <a:prstGeom prst="chevron">
            <a:avLst/>
          </a:prstGeom>
          <a:gradFill flip="none" rotWithShape="1">
            <a:gsLst>
              <a:gs pos="0">
                <a:srgbClr val="9BBB59">
                  <a:lumMod val="20000"/>
                  <a:lumOff val="80000"/>
                  <a:alpha val="0"/>
                </a:srgbClr>
              </a:gs>
              <a:gs pos="35000">
                <a:srgbClr val="9BBB59">
                  <a:lumMod val="40000"/>
                  <a:lumOff val="60000"/>
                  <a:alpha val="75000"/>
                </a:srgbClr>
              </a:gs>
              <a:gs pos="100000">
                <a:srgbClr val="9BBB59">
                  <a:alpha val="75000"/>
                </a:srgbClr>
              </a:gs>
            </a:gsLst>
            <a:lin ang="0" scaled="1"/>
            <a:tileRect/>
          </a:gradFill>
          <a:ln w="6350" cap="rnd" cmpd="sng" algn="ctr">
            <a:noFill/>
            <a:prstDash val="solid"/>
            <a:headEnd/>
            <a:tailEnd/>
          </a:ln>
          <a:effectLst/>
        </p:spPr>
        <p:txBody>
          <a:bodyPr lIns="91440" tIns="91440" rIns="91440" bIns="91440" anchor="ctr" anchorCtr="0">
            <a:noAutofit/>
          </a:bodyPr>
          <a:lstStyle/>
          <a:p>
            <a:pPr algn="ctr" defTabSz="914400">
              <a:spcBef>
                <a:spcPct val="50000"/>
              </a:spcBef>
              <a:defRPr/>
            </a:pPr>
            <a:r>
              <a:rPr lang="en-US" sz="2400" b="1" i="1" kern="0" dirty="0" smtClean="0">
                <a:gradFill>
                  <a:gsLst>
                    <a:gs pos="0">
                      <a:srgbClr val="FFFFFF"/>
                    </a:gs>
                    <a:gs pos="100000">
                      <a:srgbClr val="FFFFFF"/>
                    </a:gs>
                  </a:gsLst>
                  <a:lin ang="0" scaled="1"/>
                </a:gradFill>
                <a:effectLst>
                  <a:outerShdw blurRad="139700" algn="ctr" rotWithShape="0">
                    <a:prstClr val="black"/>
                  </a:outerShdw>
                </a:effectLst>
                <a:latin typeface="Segoe Semibold"/>
              </a:rPr>
              <a:t>Plan</a:t>
            </a:r>
          </a:p>
        </p:txBody>
      </p:sp>
      <p:grpSp>
        <p:nvGrpSpPr>
          <p:cNvPr id="48" name="Group 66"/>
          <p:cNvGrpSpPr/>
          <p:nvPr/>
        </p:nvGrpSpPr>
        <p:grpSpPr>
          <a:xfrm>
            <a:off x="227806" y="2541594"/>
            <a:ext cx="5597888" cy="1410559"/>
            <a:chOff x="2436812" y="4669538"/>
            <a:chExt cx="7315200" cy="1843287"/>
          </a:xfrm>
        </p:grpSpPr>
        <p:grpSp>
          <p:nvGrpSpPr>
            <p:cNvPr id="79" name="Group 35"/>
            <p:cNvGrpSpPr/>
            <p:nvPr/>
          </p:nvGrpSpPr>
          <p:grpSpPr>
            <a:xfrm>
              <a:off x="2536974" y="4724400"/>
              <a:ext cx="7114877" cy="1665116"/>
              <a:chOff x="7184158" y="4022479"/>
              <a:chExt cx="5161306" cy="1207916"/>
            </a:xfrm>
          </p:grpSpPr>
          <p:pic>
            <p:nvPicPr>
              <p:cNvPr id="88" name="Picture 2" descr="C:\Users\maryfj\Desktop\DVD_ART35\Artwork_Imagery\Shapes\Glows\white oval shaped glow.png"/>
              <p:cNvPicPr>
                <a:picLocks noChangeAspect="1" noChangeArrowheads="1"/>
              </p:cNvPicPr>
              <p:nvPr/>
            </p:nvPicPr>
            <p:blipFill>
              <a:blip r:embed="rId4" cstate="print"/>
              <a:srcRect/>
              <a:stretch>
                <a:fillRect/>
              </a:stretch>
            </p:blipFill>
            <p:spPr bwMode="auto">
              <a:xfrm>
                <a:off x="7403302" y="4022479"/>
                <a:ext cx="4672383" cy="1207916"/>
              </a:xfrm>
              <a:prstGeom prst="rect">
                <a:avLst/>
              </a:prstGeom>
              <a:noFill/>
              <a:ln>
                <a:noFill/>
              </a:ln>
            </p:spPr>
          </p:pic>
          <p:sp>
            <p:nvSpPr>
              <p:cNvPr id="89"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R="0" lvl="0" indent="0" algn="ctr" defTabSz="914400" fontAlgn="base">
                  <a:lnSpc>
                    <a:spcPct val="70000"/>
                  </a:lnSpc>
                  <a:spcBef>
                    <a:spcPct val="0"/>
                  </a:spcBef>
                  <a:spcAft>
                    <a:spcPct val="0"/>
                  </a:spcAft>
                  <a:buClrTx/>
                  <a:buSzTx/>
                  <a:buFontTx/>
                  <a:buNone/>
                  <a:tabLst/>
                  <a:defRPr/>
                </a:pPr>
                <a:endPar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grpSp>
        <p:pic>
          <p:nvPicPr>
            <p:cNvPr id="80" name="Picture 2" descr="\\SERVER3\Restrict\FTP_Root\Clients\White_Whale\2-20070_TAP_Airlift\Art\6-star pie cuts.png"/>
            <p:cNvPicPr>
              <a:picLocks noChangeAspect="1" noChangeArrowheads="1"/>
            </p:cNvPicPr>
            <p:nvPr/>
          </p:nvPicPr>
          <p:blipFill>
            <a:blip r:embed="rId5" cstate="print">
              <a:grayscl/>
            </a:blip>
            <a:stretch>
              <a:fillRect/>
            </a:stretch>
          </p:blipFill>
          <p:spPr bwMode="auto">
            <a:xfrm rot="5400000">
              <a:off x="5332413" y="1828801"/>
              <a:ext cx="1523998" cy="7315200"/>
            </a:xfrm>
            <a:prstGeom prst="rect">
              <a:avLst/>
            </a:prstGeom>
            <a:noFill/>
          </p:spPr>
        </p:pic>
        <p:sp>
          <p:nvSpPr>
            <p:cNvPr id="81" name="Rectangle 80"/>
            <p:cNvSpPr/>
            <p:nvPr/>
          </p:nvSpPr>
          <p:spPr>
            <a:xfrm>
              <a:off x="7666037" y="4972050"/>
              <a:ext cx="1676400"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Portfolio Prioritization</a:t>
              </a:r>
            </a:p>
          </p:txBody>
        </p:sp>
        <p:sp>
          <p:nvSpPr>
            <p:cNvPr id="82" name="Rectangle 81"/>
            <p:cNvSpPr/>
            <p:nvPr/>
          </p:nvSpPr>
          <p:spPr>
            <a:xfrm>
              <a:off x="5385732" y="6019800"/>
              <a:ext cx="1417359"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Capacity </a:t>
              </a:r>
            </a:p>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 Planning</a:t>
              </a:r>
            </a:p>
          </p:txBody>
        </p:sp>
        <p:sp>
          <p:nvSpPr>
            <p:cNvPr id="83" name="Rectangle 82"/>
            <p:cNvSpPr/>
            <p:nvPr/>
          </p:nvSpPr>
          <p:spPr>
            <a:xfrm>
              <a:off x="2970212" y="4953000"/>
              <a:ext cx="1676401"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Demand </a:t>
              </a:r>
            </a:p>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Management</a:t>
              </a:r>
            </a:p>
          </p:txBody>
        </p:sp>
        <p:sp>
          <p:nvSpPr>
            <p:cNvPr id="84" name="Rectangle 83"/>
            <p:cNvSpPr/>
            <p:nvPr/>
          </p:nvSpPr>
          <p:spPr>
            <a:xfrm>
              <a:off x="7837487" y="5648325"/>
              <a:ext cx="1814364"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Portfolio </a:t>
              </a:r>
            </a:p>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Optimization</a:t>
              </a:r>
            </a:p>
          </p:txBody>
        </p:sp>
        <p:sp>
          <p:nvSpPr>
            <p:cNvPr id="85" name="Rectangle 84"/>
            <p:cNvSpPr/>
            <p:nvPr/>
          </p:nvSpPr>
          <p:spPr>
            <a:xfrm>
              <a:off x="3198812" y="5648325"/>
              <a:ext cx="1447801" cy="48263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Portfolio </a:t>
              </a:r>
            </a:p>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Reporting</a:t>
              </a:r>
            </a:p>
          </p:txBody>
        </p:sp>
        <p:pic>
          <p:nvPicPr>
            <p:cNvPr id="86" name="Picture 2" descr="C:\Users\maryfj\Desktop\DVD_ART35\Artwork_Imagery\Shapes\Glows\white oval shaped glow.png"/>
            <p:cNvPicPr>
              <a:picLocks noChangeAspect="1" noChangeArrowheads="1"/>
            </p:cNvPicPr>
            <p:nvPr/>
          </p:nvPicPr>
          <p:blipFill>
            <a:blip r:embed="rId4" cstate="print"/>
            <a:srcRect/>
            <a:stretch>
              <a:fillRect/>
            </a:stretch>
          </p:blipFill>
          <p:spPr bwMode="auto">
            <a:xfrm>
              <a:off x="4122737" y="4981575"/>
              <a:ext cx="3886200" cy="914400"/>
            </a:xfrm>
            <a:prstGeom prst="rect">
              <a:avLst/>
            </a:prstGeom>
            <a:noFill/>
            <a:ln>
              <a:noFill/>
            </a:ln>
          </p:spPr>
        </p:pic>
        <p:sp>
          <p:nvSpPr>
            <p:cNvPr id="87" name="Rectangle 86"/>
            <p:cNvSpPr/>
            <p:nvPr/>
          </p:nvSpPr>
          <p:spPr>
            <a:xfrm>
              <a:off x="5206673" y="4669538"/>
              <a:ext cx="1775480" cy="493025"/>
            </a:xfrm>
            <a:prstGeom prst="rect">
              <a:avLst/>
            </a:prstGeom>
          </p:spPr>
          <p:txBody>
            <a:bodyPr wrap="square" lIns="0" tIns="0" rIns="0" bIns="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1096919" fontAlgn="base">
                <a:lnSpc>
                  <a:spcPct val="75000"/>
                </a:lnSpc>
                <a:spcBef>
                  <a:spcPct val="0"/>
                </a:spcBef>
                <a:spcAft>
                  <a:spcPct val="0"/>
                </a:spcAft>
                <a:defRPr/>
              </a:pPr>
              <a:r>
                <a:rPr lang="en-US" sz="1600" b="1" i="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mj-lt"/>
                </a:rPr>
                <a:t>Business Case Definition</a:t>
              </a:r>
            </a:p>
          </p:txBody>
        </p:sp>
      </p:grpSp>
      <p:grpSp>
        <p:nvGrpSpPr>
          <p:cNvPr id="49" name="Group 90"/>
          <p:cNvGrpSpPr/>
          <p:nvPr/>
        </p:nvGrpSpPr>
        <p:grpSpPr>
          <a:xfrm>
            <a:off x="3318306" y="4099670"/>
            <a:ext cx="5597888" cy="1426887"/>
            <a:chOff x="2436812" y="4648200"/>
            <a:chExt cx="7315200" cy="1864625"/>
          </a:xfrm>
        </p:grpSpPr>
        <p:grpSp>
          <p:nvGrpSpPr>
            <p:cNvPr id="52" name="Group 35"/>
            <p:cNvGrpSpPr/>
            <p:nvPr/>
          </p:nvGrpSpPr>
          <p:grpSpPr>
            <a:xfrm>
              <a:off x="2536974" y="4724400"/>
              <a:ext cx="7114877" cy="1665116"/>
              <a:chOff x="7184158" y="4022479"/>
              <a:chExt cx="5161306" cy="1207916"/>
            </a:xfrm>
          </p:grpSpPr>
          <p:pic>
            <p:nvPicPr>
              <p:cNvPr id="61" name="Picture 2" descr="C:\Users\maryfj\Desktop\DVD_ART35\Artwork_Imagery\Shapes\Glows\white oval shaped glow.png"/>
              <p:cNvPicPr>
                <a:picLocks noChangeAspect="1" noChangeArrowheads="1"/>
              </p:cNvPicPr>
              <p:nvPr/>
            </p:nvPicPr>
            <p:blipFill>
              <a:blip r:embed="rId4" cstate="print"/>
              <a:srcRect/>
              <a:stretch>
                <a:fillRect/>
              </a:stretch>
            </p:blipFill>
            <p:spPr bwMode="auto">
              <a:xfrm>
                <a:off x="7403302" y="4022479"/>
                <a:ext cx="4672383" cy="1207916"/>
              </a:xfrm>
              <a:prstGeom prst="rect">
                <a:avLst/>
              </a:prstGeom>
              <a:noFill/>
              <a:ln>
                <a:noFill/>
              </a:ln>
            </p:spPr>
          </p:pic>
          <p:sp>
            <p:nvSpPr>
              <p:cNvPr id="62" name="Oval Base"/>
              <p:cNvSpPr>
                <a:spLocks noEditPoints="1"/>
              </p:cNvSpPr>
              <p:nvPr/>
            </p:nvSpPr>
            <p:spPr bwMode="auto">
              <a:xfrm>
                <a:off x="7184158" y="4172286"/>
                <a:ext cx="5161306" cy="962419"/>
              </a:xfrm>
              <a:custGeom>
                <a:avLst/>
                <a:gdLst/>
                <a:ahLst/>
                <a:cxnLst>
                  <a:cxn ang="0">
                    <a:pos x="1395" y="0"/>
                  </a:cxn>
                  <a:cxn ang="0">
                    <a:pos x="0" y="334"/>
                  </a:cxn>
                  <a:cxn ang="0">
                    <a:pos x="1395" y="669"/>
                  </a:cxn>
                  <a:cxn ang="0">
                    <a:pos x="2790" y="334"/>
                  </a:cxn>
                  <a:cxn ang="0">
                    <a:pos x="1395" y="0"/>
                  </a:cxn>
                  <a:cxn ang="0">
                    <a:pos x="1382" y="428"/>
                  </a:cxn>
                  <a:cxn ang="0">
                    <a:pos x="630" y="247"/>
                  </a:cxn>
                  <a:cxn ang="0">
                    <a:pos x="1382" y="67"/>
                  </a:cxn>
                  <a:cxn ang="0">
                    <a:pos x="2133" y="247"/>
                  </a:cxn>
                  <a:cxn ang="0">
                    <a:pos x="1382" y="428"/>
                  </a:cxn>
                </a:cxnLst>
                <a:rect l="0" t="0" r="r" b="b"/>
                <a:pathLst>
                  <a:path w="2790" h="669">
                    <a:moveTo>
                      <a:pt x="1395" y="0"/>
                    </a:moveTo>
                    <a:cubicBezTo>
                      <a:pt x="625" y="0"/>
                      <a:pt x="0" y="150"/>
                      <a:pt x="0" y="334"/>
                    </a:cubicBezTo>
                    <a:cubicBezTo>
                      <a:pt x="0" y="519"/>
                      <a:pt x="625" y="669"/>
                      <a:pt x="1395" y="669"/>
                    </a:cubicBezTo>
                    <a:cubicBezTo>
                      <a:pt x="2165" y="669"/>
                      <a:pt x="2790" y="519"/>
                      <a:pt x="2790" y="334"/>
                    </a:cubicBezTo>
                    <a:cubicBezTo>
                      <a:pt x="2790" y="150"/>
                      <a:pt x="2165" y="0"/>
                      <a:pt x="1395" y="0"/>
                    </a:cubicBezTo>
                    <a:close/>
                    <a:moveTo>
                      <a:pt x="1382" y="428"/>
                    </a:moveTo>
                    <a:cubicBezTo>
                      <a:pt x="967" y="428"/>
                      <a:pt x="630" y="347"/>
                      <a:pt x="630" y="247"/>
                    </a:cubicBezTo>
                    <a:cubicBezTo>
                      <a:pt x="630" y="148"/>
                      <a:pt x="967" y="67"/>
                      <a:pt x="1382" y="67"/>
                    </a:cubicBezTo>
                    <a:cubicBezTo>
                      <a:pt x="1797" y="67"/>
                      <a:pt x="2133" y="148"/>
                      <a:pt x="2133" y="247"/>
                    </a:cubicBezTo>
                    <a:cubicBezTo>
                      <a:pt x="2133" y="347"/>
                      <a:pt x="1797" y="428"/>
                      <a:pt x="1382" y="428"/>
                    </a:cubicBezTo>
                    <a:close/>
                  </a:path>
                </a:pathLst>
              </a:custGeom>
              <a:gradFill flip="none" rotWithShape="1">
                <a:gsLst>
                  <a:gs pos="0">
                    <a:srgbClr val="071B3B"/>
                  </a:gs>
                  <a:gs pos="60000">
                    <a:srgbClr val="0F3B83"/>
                  </a:gs>
                  <a:gs pos="100000">
                    <a:srgbClr val="2268E6"/>
                  </a:gs>
                </a:gsLst>
                <a:path path="circle">
                  <a:fillToRect l="50000" t="50000" r="50000" b="50000"/>
                </a:path>
                <a:tileRect/>
              </a:gra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marR="0" lvl="0" indent="0" algn="ctr" defTabSz="914400" fontAlgn="base">
                  <a:lnSpc>
                    <a:spcPct val="70000"/>
                  </a:lnSpc>
                  <a:spcBef>
                    <a:spcPct val="0"/>
                  </a:spcBef>
                  <a:spcAft>
                    <a:spcPct val="0"/>
                  </a:spcAft>
                  <a:buClrTx/>
                  <a:buSzTx/>
                  <a:buFontTx/>
                  <a:buNone/>
                  <a:tabLst/>
                  <a:defRPr/>
                </a:pPr>
                <a:endParaRPr lang="en-US" sz="2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pic>
          <p:nvPicPr>
            <p:cNvPr id="53" name="Picture 2" descr="\\SERVER3\Restrict\FTP_Root\Clients\White_Whale\2-20070_TAP_Airlift\Art\6-star pie cuts.png"/>
            <p:cNvPicPr>
              <a:picLocks noChangeAspect="1" noChangeArrowheads="1"/>
            </p:cNvPicPr>
            <p:nvPr/>
          </p:nvPicPr>
          <p:blipFill>
            <a:blip r:embed="rId5" cstate="print">
              <a:grayscl/>
            </a:blip>
            <a:stretch>
              <a:fillRect/>
            </a:stretch>
          </p:blipFill>
          <p:spPr bwMode="auto">
            <a:xfrm rot="5400000">
              <a:off x="5332413" y="1828801"/>
              <a:ext cx="1523998" cy="7315200"/>
            </a:xfrm>
            <a:prstGeom prst="rect">
              <a:avLst/>
            </a:prstGeom>
            <a:noFill/>
          </p:spPr>
        </p:pic>
        <p:sp>
          <p:nvSpPr>
            <p:cNvPr id="54" name="Rectangle 53"/>
            <p:cNvSpPr/>
            <p:nvPr/>
          </p:nvSpPr>
          <p:spPr>
            <a:xfrm>
              <a:off x="7666037" y="4972050"/>
              <a:ext cx="1676400"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Project Scheduling</a:t>
              </a:r>
            </a:p>
          </p:txBody>
        </p:sp>
        <p:sp>
          <p:nvSpPr>
            <p:cNvPr id="55" name="Rectangle 54"/>
            <p:cNvSpPr/>
            <p:nvPr/>
          </p:nvSpPr>
          <p:spPr>
            <a:xfrm>
              <a:off x="5216197" y="6019800"/>
              <a:ext cx="1699280"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Issues and Risk </a:t>
              </a:r>
            </a:p>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Management</a:t>
              </a:r>
            </a:p>
          </p:txBody>
        </p:sp>
        <p:sp>
          <p:nvSpPr>
            <p:cNvPr id="56" name="Rectangle 55"/>
            <p:cNvSpPr/>
            <p:nvPr/>
          </p:nvSpPr>
          <p:spPr>
            <a:xfrm>
              <a:off x="2970212" y="4953000"/>
              <a:ext cx="1550407"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Project </a:t>
              </a:r>
            </a:p>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Reporting</a:t>
              </a:r>
            </a:p>
          </p:txBody>
        </p:sp>
        <p:sp>
          <p:nvSpPr>
            <p:cNvPr id="57" name="Rectangle 56"/>
            <p:cNvSpPr/>
            <p:nvPr/>
          </p:nvSpPr>
          <p:spPr>
            <a:xfrm>
              <a:off x="7666037" y="5648324"/>
              <a:ext cx="1781174"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Team Collaboration</a:t>
              </a:r>
            </a:p>
          </p:txBody>
        </p:sp>
        <p:sp>
          <p:nvSpPr>
            <p:cNvPr id="58" name="Rectangle 57"/>
            <p:cNvSpPr/>
            <p:nvPr/>
          </p:nvSpPr>
          <p:spPr>
            <a:xfrm>
              <a:off x="2943553" y="5648324"/>
              <a:ext cx="1474458"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Time</a:t>
              </a:r>
            </a:p>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 Reporting</a:t>
              </a:r>
            </a:p>
          </p:txBody>
        </p:sp>
        <p:pic>
          <p:nvPicPr>
            <p:cNvPr id="59" name="Picture 2" descr="C:\Users\maryfj\Desktop\DVD_ART35\Artwork_Imagery\Shapes\Glows\white oval shaped glow.png"/>
            <p:cNvPicPr>
              <a:picLocks noChangeAspect="1" noChangeArrowheads="1"/>
            </p:cNvPicPr>
            <p:nvPr/>
          </p:nvPicPr>
          <p:blipFill>
            <a:blip r:embed="rId4" cstate="print"/>
            <a:srcRect/>
            <a:stretch>
              <a:fillRect/>
            </a:stretch>
          </p:blipFill>
          <p:spPr bwMode="auto">
            <a:xfrm>
              <a:off x="4122737" y="4981575"/>
              <a:ext cx="3886200" cy="914400"/>
            </a:xfrm>
            <a:prstGeom prst="rect">
              <a:avLst/>
            </a:prstGeom>
            <a:noFill/>
            <a:ln>
              <a:noFill/>
            </a:ln>
          </p:spPr>
        </p:pic>
        <p:sp>
          <p:nvSpPr>
            <p:cNvPr id="60" name="Rectangle 59"/>
            <p:cNvSpPr/>
            <p:nvPr/>
          </p:nvSpPr>
          <p:spPr>
            <a:xfrm>
              <a:off x="5178098" y="4648200"/>
              <a:ext cx="1775480" cy="493025"/>
            </a:xfrm>
            <a:prstGeom prst="rect">
              <a:avLst/>
            </a:prstGeom>
          </p:spPr>
          <p:txBody>
            <a:bodyPr wrap="square" lIns="0" tIns="0" rIns="0" bIns="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Resource </a:t>
              </a:r>
            </a:p>
            <a:p>
              <a:pPr algn="ctr" defTabSz="1096919" fontAlgn="base">
                <a:lnSpc>
                  <a:spcPct val="75000"/>
                </a:lnSpc>
                <a:spcBef>
                  <a:spcPct val="0"/>
                </a:spcBef>
                <a:spcAft>
                  <a:spcPct val="0"/>
                </a:spcAft>
                <a:defRPr/>
              </a:pPr>
              <a:r>
                <a:rPr lang="en-US" sz="16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rPr>
                <a:t>Management</a:t>
              </a:r>
            </a:p>
          </p:txBody>
        </p:sp>
      </p:grpSp>
      <p:sp>
        <p:nvSpPr>
          <p:cNvPr id="50" name="Freeform 5"/>
          <p:cNvSpPr>
            <a:spLocks/>
          </p:cNvSpPr>
          <p:nvPr/>
        </p:nvSpPr>
        <p:spPr bwMode="auto">
          <a:xfrm>
            <a:off x="694297" y="3808112"/>
            <a:ext cx="2568128" cy="1322939"/>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ln/>
        </p:spPr>
        <p:style>
          <a:lnRef idx="2">
            <a:schemeClr val="accent4"/>
          </a:lnRef>
          <a:fillRef idx="0">
            <a:schemeClr val="accent4"/>
          </a:fillRef>
          <a:effectRef idx="1">
            <a:schemeClr val="accent4"/>
          </a:effectRef>
          <a:fontRef idx="minor">
            <a:schemeClr val="tx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
        <p:nvSpPr>
          <p:cNvPr id="51" name="Freeform 5"/>
          <p:cNvSpPr>
            <a:spLocks/>
          </p:cNvSpPr>
          <p:nvPr/>
        </p:nvSpPr>
        <p:spPr bwMode="auto">
          <a:xfrm rot="10800000">
            <a:off x="5767382" y="2816819"/>
            <a:ext cx="2568128" cy="1322939"/>
          </a:xfrm>
          <a:custGeom>
            <a:avLst/>
            <a:gdLst/>
            <a:ahLst/>
            <a:cxnLst>
              <a:cxn ang="0">
                <a:pos x="0" y="0"/>
              </a:cxn>
              <a:cxn ang="0">
                <a:pos x="0" y="961"/>
              </a:cxn>
              <a:cxn ang="0">
                <a:pos x="1941" y="961"/>
              </a:cxn>
              <a:cxn ang="0">
                <a:pos x="1827" y="1089"/>
              </a:cxn>
              <a:cxn ang="0">
                <a:pos x="1941" y="1089"/>
              </a:cxn>
              <a:cxn ang="0">
                <a:pos x="2114" y="913"/>
              </a:cxn>
              <a:cxn ang="0">
                <a:pos x="1934" y="740"/>
              </a:cxn>
              <a:cxn ang="0">
                <a:pos x="1827" y="740"/>
              </a:cxn>
              <a:cxn ang="0">
                <a:pos x="1941" y="861"/>
              </a:cxn>
              <a:cxn ang="0">
                <a:pos x="104" y="861"/>
              </a:cxn>
              <a:cxn ang="0">
                <a:pos x="104" y="0"/>
              </a:cxn>
            </a:cxnLst>
            <a:rect l="0" t="0" r="r" b="b"/>
            <a:pathLst>
              <a:path w="2114" h="1089">
                <a:moveTo>
                  <a:pt x="0" y="0"/>
                </a:moveTo>
                <a:lnTo>
                  <a:pt x="0" y="961"/>
                </a:lnTo>
                <a:lnTo>
                  <a:pt x="1941" y="961"/>
                </a:lnTo>
                <a:lnTo>
                  <a:pt x="1827" y="1089"/>
                </a:lnTo>
                <a:lnTo>
                  <a:pt x="1941" y="1089"/>
                </a:lnTo>
                <a:lnTo>
                  <a:pt x="2114" y="913"/>
                </a:lnTo>
                <a:lnTo>
                  <a:pt x="1934" y="740"/>
                </a:lnTo>
                <a:lnTo>
                  <a:pt x="1827" y="740"/>
                </a:lnTo>
                <a:lnTo>
                  <a:pt x="1941" y="861"/>
                </a:lnTo>
                <a:lnTo>
                  <a:pt x="104" y="861"/>
                </a:lnTo>
                <a:lnTo>
                  <a:pt x="104" y="0"/>
                </a:lnTo>
              </a:path>
            </a:pathLst>
          </a:custGeom>
          <a:ln/>
        </p:spPr>
        <p:style>
          <a:lnRef idx="2">
            <a:schemeClr val="accent2"/>
          </a:lnRef>
          <a:fillRef idx="0">
            <a:schemeClr val="accent2"/>
          </a:fillRef>
          <a:effectRef idx="1">
            <a:schemeClr val="accent2"/>
          </a:effectRef>
          <a:fontRef idx="minor">
            <a:schemeClr val="tx1"/>
          </a:fontRef>
        </p:style>
        <p:txBody>
          <a:bodyPr lIns="1280108" tIns="0" rIns="0" bIns="45718"/>
          <a:lstStyle/>
          <a:p>
            <a:pPr defTabSz="914400" fontAlgn="base">
              <a:spcBef>
                <a:spcPct val="0"/>
              </a:spcBef>
              <a:spcAft>
                <a:spcPct val="0"/>
              </a:spcAft>
              <a:defRPr/>
            </a:pPr>
            <a:endParaRPr lang="en-US" sz="2900" i="1" dirty="0" smtClean="0">
              <a:ln w="18415" cmpd="sng">
                <a:noFill/>
                <a:prstDash val="solid"/>
              </a:ln>
              <a:solidFill>
                <a:schemeClr val="lt1"/>
              </a:solidFill>
              <a:effectLst>
                <a:glow rad="101600">
                  <a:schemeClr val="tx1">
                    <a:alpha val="40000"/>
                  </a:schemeClr>
                </a:glow>
                <a:innerShdw blurRad="114300">
                  <a:prstClr val="black"/>
                </a:innerShdw>
                <a:reflection blurRad="6350" stA="55000" endA="300" endPos="45500" dir="5400000" sy="-100000" algn="bl" rotWithShape="0"/>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10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left)">
                                      <p:cBhvr>
                                        <p:cTn id="21" dur="500"/>
                                        <p:tgtEl>
                                          <p:spTgt spid="50"/>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animBg="1"/>
      <p:bldP spid="50" grpId="0" animBg="1"/>
      <p:bldP spid="51" grpId="0" animBg="1"/>
    </p:bldLst>
  </p:timing>
</p:sld>
</file>

<file path=ppt/theme/theme1.xml><?xml version="1.0" encoding="utf-8"?>
<a:theme xmlns:a="http://schemas.openxmlformats.org/drawingml/2006/main" name="Project 2010 Ignite Template">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defRPr>
        </a:defPPr>
      </a:lstStyle>
      <a:style>
        <a:lnRef idx="0">
          <a:schemeClr val="accent4"/>
        </a:lnRef>
        <a:fillRef idx="3">
          <a:schemeClr val="accent4"/>
        </a:fillRef>
        <a:effectRef idx="3">
          <a:schemeClr val="accent4"/>
        </a:effectRef>
        <a:fontRef idx="minor">
          <a:schemeClr val="lt1"/>
        </a:fontRef>
      </a:style>
    </a:spDef>
    <a:txDef>
      <a:spPr>
        <a:noFill/>
      </a:spPr>
      <a:bodyPr wrap="none" lIns="0" tIns="0" rIns="0" bIns="0" rtlCol="0">
        <a:spAutoFit/>
      </a:bodyPr>
      <a:lstStyle>
        <a:defPPr>
          <a:lnSpc>
            <a:spcPct val="90000"/>
          </a:lnSpc>
          <a:defRPr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DocSetItemsEventReceiver ItemAdded</Name>
    <Synchronization>Synchronous</Synchronization>
    <Type>10001</Type>
    <SequenceNumber>100</SequenceNumber>
    <Assembly>Microsoft.Office.DocumentManagement, Version=14.0.0.0, Culture=neutral, PublicKeyToken=71e9bce111e9429c</Assembly>
    <Class>Microsoft.Office.DocumentManagement.DocumentSets.DocumentSetItemsEventReceiver</Class>
    <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732E3B3B67821140AEB00E005327C5F1" ma:contentTypeVersion="4" ma:contentTypeDescription="Create a new document." ma:contentTypeScope="" ma:versionID="34901535c65f255a40127b7ab2c7d519">
  <xsd:schema xmlns:xsd="http://www.w3.org/2001/XMLSchema" xmlns:xs="http://www.w3.org/2001/XMLSchema" xmlns:p="http://schemas.microsoft.com/office/2006/metadata/properties" xmlns:ns2="b37bd352-beaf-4c97-8b80-f7f4c01a9729" targetNamespace="http://schemas.microsoft.com/office/2006/metadata/properties" ma:root="true" ma:fieldsID="bd740d2b4688367e506588bd4319c41f" ns2:_="">
    <xsd:import namespace="b37bd352-beaf-4c97-8b80-f7f4c01a972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7bd352-beaf-4c97-8b80-f7f4c01a972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hidden="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outs:outSpaceData xmlns:outs="http://schemas.microsoft.com/office/2009/outspace/metadata">
  <outs:relatedDates>
    <outs:relatedDate>
      <outs:type>3</outs:type>
      <outs:displayName>Last Modified</outs:displayName>
      <outs:dateTime>2009-08-03T17:04:21Z</outs:dateTime>
      <outs:isPinned>true</outs:isPinned>
    </outs:relatedDate>
    <outs:relatedDate>
      <outs:type>2</outs:type>
      <outs:displayName>Created</outs:displayName>
      <outs:dateTime>2009-08-03T17:03:58Z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Christophe Fiessinger</outs:displayName>
          <outs:accountName/>
        </outs:relatedPerson>
      </outs:people>
      <outs:source>0</outs:source>
      <outs:isPinned>true</outs:isPinned>
    </outs:relatedPeopleItem>
    <outs:relatedPeopleItem>
      <outs:category>Last modified by</outs:category>
      <outs:people>
        <outs:relatedPerson>
          <outs:displayName>Christophe Fiessinger</outs:displayName>
          <outs:accountName/>
        </outs:relatedPerson>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p:properties xmlns:p="http://schemas.microsoft.com/office/2006/metadata/properties" xmlns:xsi="http://www.w3.org/2001/XMLSchema-instance" xmlns:pc="http://schemas.microsoft.com/office/infopath/2007/PartnerControls">
  <documentManagement>
    <_dlc_DocId xmlns="b37bd352-beaf-4c97-8b80-f7f4c01a9729">CS6VPA66YUCU-275-108</_dlc_DocId>
    <_dlc_DocIdUrl xmlns="b37bd352-beaf-4c97-8b80-f7f4c01a9729">
      <Url>http://office/14/teams/project/feedback/_layouts/DocIdRedir.aspx?ID=CS6VPA66YUCU-275-108</Url>
      <Description>CS6VPA66YUCU-275-108</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87D016-FADF-49F5-BF68-E3D380CC53CB}">
  <ds:schemaRefs>
    <ds:schemaRef ds:uri="http://schemas.microsoft.com/sharepoint/events"/>
  </ds:schemaRefs>
</ds:datastoreItem>
</file>

<file path=customXml/itemProps2.xml><?xml version="1.0" encoding="utf-8"?>
<ds:datastoreItem xmlns:ds="http://schemas.openxmlformats.org/officeDocument/2006/customXml" ds:itemID="{5A16A3DF-EEB0-4E77-9BB7-5E4A3D8A8E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7bd352-beaf-4c97-8b80-f7f4c01a9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AF618A-BE43-4E2D-931D-E88E6B350C05}">
  <ds:schemaRefs>
    <ds:schemaRef ds:uri="http://schemas.microsoft.com/office/2009/outspace/metadata"/>
  </ds:schemaRefs>
</ds:datastoreItem>
</file>

<file path=customXml/itemProps4.xml><?xml version="1.0" encoding="utf-8"?>
<ds:datastoreItem xmlns:ds="http://schemas.openxmlformats.org/officeDocument/2006/customXml" ds:itemID="{B88D1FA2-D637-47A4-8261-567670DDF49E}">
  <ds:schemaRefs>
    <ds:schemaRef ds:uri="http://www.w3.org/XML/1998/namespace"/>
    <ds:schemaRef ds:uri="http://schemas.microsoft.com/office/2006/documentManagement/types"/>
    <ds:schemaRef ds:uri="b37bd352-beaf-4c97-8b80-f7f4c01a9729"/>
    <ds:schemaRef ds:uri="http://schemas.openxmlformats.org/package/2006/metadata/core-properties"/>
    <ds:schemaRef ds:uri="http://purl.org/dc/terms/"/>
    <ds:schemaRef ds:uri="http://purl.org/dc/elements/1.1/"/>
    <ds:schemaRef ds:uri="http://purl.org/dc/dcmitype/"/>
    <ds:schemaRef ds:uri="http://schemas.microsoft.com/office/infopath/2007/PartnerControls"/>
    <ds:schemaRef ds:uri="http://schemas.microsoft.com/office/2006/metadata/properties"/>
  </ds:schemaRefs>
</ds:datastoreItem>
</file>

<file path=customXml/itemProps5.xml><?xml version="1.0" encoding="utf-8"?>
<ds:datastoreItem xmlns:ds="http://schemas.openxmlformats.org/officeDocument/2006/customXml" ds:itemID="{55E885FA-18D3-47DA-B968-C38FF70131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2010 Ignite Template</Template>
  <TotalTime>357</TotalTime>
  <Words>3148</Words>
  <Application>Microsoft Office PowerPoint</Application>
  <PresentationFormat>On-screen Show (4:3)</PresentationFormat>
  <Paragraphs>647</Paragraphs>
  <Slides>56</Slides>
  <Notes>49</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Project 2010 Ignite Template</vt:lpstr>
      <vt:lpstr>White with Consolas font for code slides</vt:lpstr>
      <vt:lpstr>Slide 1</vt:lpstr>
      <vt:lpstr>Project 2010 Overview</vt:lpstr>
      <vt:lpstr>Agenda</vt:lpstr>
      <vt:lpstr>Microsoft Project Evolution From desktop scheduling to project  and portfolio management</vt:lpstr>
      <vt:lpstr>Project 2010 Investment Areas Work Management Solutions for Individuals, Teams and the Enterprise</vt:lpstr>
      <vt:lpstr>Choose the Right Tools that Can Evolve with You Work Management Solutions for Individuals, Teams and the Enterprise</vt:lpstr>
      <vt:lpstr>Slide 7</vt:lpstr>
      <vt:lpstr>Microsoft Project 2010 Unified Project and Portfolio Management</vt:lpstr>
      <vt:lpstr>Unify Project and Portfolio Management Merge top down and bottom up capabilities</vt:lpstr>
      <vt:lpstr>Unified Project and Portfolio Management  Capture all work in a central repository</vt:lpstr>
      <vt:lpstr>Unified Project and Portfolio Management Select the right projects that align with business strategy</vt:lpstr>
      <vt:lpstr>Unified Project and Portfolio Management  Maximize resource utilization through capacity planning</vt:lpstr>
      <vt:lpstr>Project Initiation and Portfolio Strategy</vt:lpstr>
      <vt:lpstr>Microsoft Project 2010 Simple and Intuitive User Experience</vt:lpstr>
      <vt:lpstr>Web-Based  Project Editing</vt:lpstr>
      <vt:lpstr>Microsoft Project 2010 Enhanced Collaboration and Reporting</vt:lpstr>
      <vt:lpstr>Enhanced Collaboration and Reporting SharePoint Sync to Project Server 2010</vt:lpstr>
      <vt:lpstr>Enhanced Collaboration and Reporting Simplified single entry mode for time reporting and statusing</vt:lpstr>
      <vt:lpstr>Enhanced Collaboration and Reporting Stay connected through Outlook</vt:lpstr>
      <vt:lpstr>Enhanced Collaboration &amp; Reporting Take advantage of the Microsoft Business Intelligence Platform </vt:lpstr>
      <vt:lpstr>Enhanced Collaboration &amp; Reporting Simply create powerful reports and dashboards</vt:lpstr>
      <vt:lpstr>Microsoft SharePoint 2010</vt:lpstr>
      <vt:lpstr>Enhanced Collaboration and Reporting</vt:lpstr>
      <vt:lpstr>Microsoft Project 2010 Scalable and Connected Platform</vt:lpstr>
      <vt:lpstr>Scalable and Connected Platform Powerful work management delivered in familiar  and connected tools</vt:lpstr>
      <vt:lpstr>Scalable and Connected Platform Simplified Administration </vt:lpstr>
      <vt:lpstr>Scalable and Connected Platform Extensible and Scalable Platform</vt:lpstr>
      <vt:lpstr>Microsoft Project 2010 Product Packaging</vt:lpstr>
      <vt:lpstr>Project 2010 Product SKU’s</vt:lpstr>
      <vt:lpstr>Microsoft Project 2010 Simple and Intuitive User Experience</vt:lpstr>
      <vt:lpstr>Simple and Intuitive User Experience New User Interface</vt:lpstr>
      <vt:lpstr>Simple and Intuitive User Experience  User Controlled Scheduling</vt:lpstr>
      <vt:lpstr>Simple and Intuitive User Experience  Intuitive Excel like behavior</vt:lpstr>
      <vt:lpstr>Simple and Intuitive User Experience  Timeline View</vt:lpstr>
      <vt:lpstr>Simple and Intuitive User Experience  Team Planner View</vt:lpstr>
      <vt:lpstr>Microsoft Project 2010 Enhanced Collaboration and Reporting</vt:lpstr>
      <vt:lpstr>Slide 37</vt:lpstr>
      <vt:lpstr>Slide 38</vt:lpstr>
      <vt:lpstr>Project 2010 desktop</vt:lpstr>
      <vt:lpstr>Microsoft Project 2010 Scalable and Connected Platform</vt:lpstr>
      <vt:lpstr>Slide 41</vt:lpstr>
      <vt:lpstr>Slide 42</vt:lpstr>
      <vt:lpstr>Slide 43</vt:lpstr>
      <vt:lpstr>Additional Resources</vt:lpstr>
      <vt:lpstr>Questions?</vt:lpstr>
      <vt:lpstr>Slide 46</vt:lpstr>
      <vt:lpstr>SharePoint Sites</vt:lpstr>
      <vt:lpstr>SharePoint Communities</vt:lpstr>
      <vt:lpstr>SharePoint Content</vt:lpstr>
      <vt:lpstr>SharePoint Search</vt:lpstr>
      <vt:lpstr>SharePoint Insights</vt:lpstr>
      <vt:lpstr>SharePoint Composites</vt:lpstr>
      <vt:lpstr>IT Pro Investments</vt:lpstr>
      <vt:lpstr>Developer Investments</vt:lpstr>
      <vt:lpstr>Microsoft SharePoint 2010 The Business Collaboration Platform for the Enterprise and the Web</vt:lpstr>
      <vt:lpstr>SharePoint 2010 Resources</vt:lpstr>
    </vt:vector>
  </TitlesOfParts>
  <Manager>&lt;Content Manager Name Here&gt;</Manager>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2010 Ignite - Overview</dc:title>
  <dc:subject>Microsoft SharePoint Server 2010 Ignite!</dc:subject>
  <dc:creator>Christophe Fiessinger;christophe.fiessinger@microsoft.com</dc:creator>
  <dc:description>Template: David Griffith, Silver Fox Productions
Formatting:
Event Date:
Event Location:
Audience Type:</dc:description>
  <cp:lastModifiedBy>Windows User</cp:lastModifiedBy>
  <cp:revision>24</cp:revision>
  <dcterms:created xsi:type="dcterms:W3CDTF">2009-10-29T22:11:36Z</dcterms:created>
  <dcterms:modified xsi:type="dcterms:W3CDTF">2010-05-14T17:32:26Z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0x010100732E3B3B67821140AEB00E005327C5F1</vt:lpwstr>
  </property>
  <property fmtid="{D5CDD505-2E9C-101B-9397-08002B2CF9AE}" pid="3" name="_dlc_DocIdItemGuid">
    <vt:lpwstr>fe302251-9365-4878-87f4-c3e2fd418c55</vt:lpwstr>
  </property>
</Properties>
</file>